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7" r:id="rId2"/>
    <p:sldId id="303" r:id="rId3"/>
    <p:sldId id="261" r:id="rId4"/>
    <p:sldId id="273" r:id="rId5"/>
    <p:sldId id="305" r:id="rId6"/>
    <p:sldId id="258" r:id="rId7"/>
    <p:sldId id="298" r:id="rId8"/>
    <p:sldId id="260" r:id="rId9"/>
    <p:sldId id="263" r:id="rId10"/>
    <p:sldId id="297" r:id="rId11"/>
    <p:sldId id="262" r:id="rId12"/>
    <p:sldId id="264" r:id="rId13"/>
    <p:sldId id="265" r:id="rId14"/>
    <p:sldId id="304" r:id="rId15"/>
    <p:sldId id="266" r:id="rId16"/>
    <p:sldId id="268" r:id="rId17"/>
    <p:sldId id="274" r:id="rId18"/>
    <p:sldId id="275" r:id="rId19"/>
    <p:sldId id="276" r:id="rId20"/>
    <p:sldId id="302" r:id="rId21"/>
    <p:sldId id="301" r:id="rId22"/>
    <p:sldId id="269" r:id="rId23"/>
    <p:sldId id="272" r:id="rId24"/>
    <p:sldId id="271" r:id="rId25"/>
    <p:sldId id="278" r:id="rId26"/>
    <p:sldId id="280" r:id="rId27"/>
    <p:sldId id="281" r:id="rId28"/>
    <p:sldId id="259" r:id="rId29"/>
    <p:sldId id="299" r:id="rId3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157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7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E869B6-F83A-4B7C-836F-7A423BEA009D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C516D0AA-C1BB-452A-86A1-955D75107AE0}">
      <dgm:prSet phldrT="[Κείμενο]" custT="1"/>
      <dgm:spPr>
        <a:solidFill>
          <a:srgbClr val="0066FF"/>
        </a:solidFill>
        <a:ln>
          <a:noFill/>
        </a:ln>
      </dgm:spPr>
      <dgm:t>
        <a:bodyPr/>
        <a:lstStyle/>
        <a:p>
          <a:r>
            <a:rPr lang="en-US" sz="1800" b="1" dirty="0">
              <a:solidFill>
                <a:srgbClr val="FFFFFF"/>
              </a:solidFill>
              <a:latin typeface="+mj-lt"/>
            </a:rPr>
            <a:t>End-to-End</a:t>
          </a:r>
          <a:endParaRPr lang="el-GR" sz="1800" b="1" dirty="0">
            <a:solidFill>
              <a:srgbClr val="FFFFFF"/>
            </a:solidFill>
            <a:latin typeface="+mj-lt"/>
          </a:endParaRPr>
        </a:p>
      </dgm:t>
    </dgm:pt>
    <dgm:pt modelId="{47913BE8-F882-4ABC-8631-DC8CE7FAA15F}" type="parTrans" cxnId="{5DDDEE66-E435-4AFE-B800-0000037D5503}">
      <dgm:prSet/>
      <dgm:spPr/>
      <dgm:t>
        <a:bodyPr/>
        <a:lstStyle/>
        <a:p>
          <a:endParaRPr lang="el-GR"/>
        </a:p>
      </dgm:t>
    </dgm:pt>
    <dgm:pt modelId="{9E67848B-ACA7-4C89-B238-C3300BEADFD6}" type="sibTrans" cxnId="{5DDDEE66-E435-4AFE-B800-0000037D5503}">
      <dgm:prSet/>
      <dgm:spPr/>
      <dgm:t>
        <a:bodyPr/>
        <a:lstStyle/>
        <a:p>
          <a:endParaRPr lang="el-GR"/>
        </a:p>
      </dgm:t>
    </dgm:pt>
    <dgm:pt modelId="{C375C7CB-3965-4930-B779-7473383F4F3A}">
      <dgm:prSet phldrT="[Κείμενο]" custT="1"/>
      <dgm:spPr>
        <a:solidFill>
          <a:srgbClr val="0066FF"/>
        </a:solidFill>
        <a:ln>
          <a:noFill/>
        </a:ln>
      </dgm:spPr>
      <dgm:t>
        <a:bodyPr/>
        <a:lstStyle/>
        <a:p>
          <a:r>
            <a:rPr lang="en-US" sz="1600" dirty="0">
              <a:solidFill>
                <a:srgbClr val="FFFFFF"/>
              </a:solidFill>
              <a:latin typeface="+mj-lt"/>
            </a:rPr>
            <a:t>over-the-air transmission delay</a:t>
          </a:r>
          <a:endParaRPr lang="el-GR" sz="1600" dirty="0">
            <a:solidFill>
              <a:srgbClr val="FFFFFF"/>
            </a:solidFill>
            <a:latin typeface="+mj-lt"/>
          </a:endParaRPr>
        </a:p>
      </dgm:t>
    </dgm:pt>
    <dgm:pt modelId="{3670B411-FD6C-4D0A-A0CD-7067C2F8DC65}" type="parTrans" cxnId="{F4F6FC7D-7374-4F1D-9447-19D462CBCCA1}">
      <dgm:prSet/>
      <dgm:spPr/>
      <dgm:t>
        <a:bodyPr/>
        <a:lstStyle/>
        <a:p>
          <a:endParaRPr lang="el-GR"/>
        </a:p>
      </dgm:t>
    </dgm:pt>
    <dgm:pt modelId="{44251341-4A86-4C03-BD9D-EB061EE157C3}" type="sibTrans" cxnId="{F4F6FC7D-7374-4F1D-9447-19D462CBCCA1}">
      <dgm:prSet/>
      <dgm:spPr/>
      <dgm:t>
        <a:bodyPr/>
        <a:lstStyle/>
        <a:p>
          <a:endParaRPr lang="el-GR"/>
        </a:p>
      </dgm:t>
    </dgm:pt>
    <dgm:pt modelId="{A8C9288C-D1D5-4D20-BCBC-638025FD352E}">
      <dgm:prSet phldrT="[Κείμενο]" custT="1"/>
      <dgm:spPr>
        <a:solidFill>
          <a:srgbClr val="0066FF"/>
        </a:solidFill>
        <a:ln>
          <a:noFill/>
        </a:ln>
      </dgm:spPr>
      <dgm:t>
        <a:bodyPr/>
        <a:lstStyle/>
        <a:p>
          <a:r>
            <a:rPr lang="en-US" sz="1800" b="1" dirty="0">
              <a:solidFill>
                <a:srgbClr val="FFFFFF"/>
              </a:solidFill>
              <a:latin typeface="+mj-lt"/>
            </a:rPr>
            <a:t>User Plane (data link layer) </a:t>
          </a:r>
          <a:endParaRPr lang="el-GR" sz="1800" b="1" dirty="0">
            <a:solidFill>
              <a:srgbClr val="FFFFFF"/>
            </a:solidFill>
            <a:latin typeface="+mj-lt"/>
          </a:endParaRPr>
        </a:p>
      </dgm:t>
    </dgm:pt>
    <dgm:pt modelId="{22A7B0BA-000B-4827-80C8-8A90AF92662B}" type="parTrans" cxnId="{B4085AA6-2D10-4875-A497-DD2FFCE01680}">
      <dgm:prSet/>
      <dgm:spPr/>
      <dgm:t>
        <a:bodyPr/>
        <a:lstStyle/>
        <a:p>
          <a:endParaRPr lang="el-GR"/>
        </a:p>
      </dgm:t>
    </dgm:pt>
    <dgm:pt modelId="{D2E9CD9C-7992-413E-B20E-19B51EBD8AD4}" type="sibTrans" cxnId="{B4085AA6-2D10-4875-A497-DD2FFCE01680}">
      <dgm:prSet/>
      <dgm:spPr/>
      <dgm:t>
        <a:bodyPr/>
        <a:lstStyle/>
        <a:p>
          <a:endParaRPr lang="el-GR"/>
        </a:p>
      </dgm:t>
    </dgm:pt>
    <dgm:pt modelId="{D9C33C77-B94F-487E-A5B5-262F08391306}">
      <dgm:prSet phldrT="[Κείμενο]" custT="1"/>
      <dgm:spPr>
        <a:solidFill>
          <a:srgbClr val="0066FF"/>
        </a:solidFill>
        <a:ln>
          <a:noFill/>
        </a:ln>
      </dgm:spPr>
      <dgm:t>
        <a:bodyPr/>
        <a:lstStyle/>
        <a:p>
          <a:r>
            <a:rPr lang="en-US" sz="1600" dirty="0">
              <a:solidFill>
                <a:srgbClr val="FFFFFF"/>
              </a:solidFill>
              <a:latin typeface="+mj-lt"/>
            </a:rPr>
            <a:t>the one-way time it takes to successfully deliver an application layer packet/message from the radio protocol layer entry point to the radio protocol layer exit point via the radio interface in both UL/ DL directions</a:t>
          </a:r>
          <a:endParaRPr lang="el-GR" sz="1600" dirty="0">
            <a:solidFill>
              <a:srgbClr val="FFFFFF"/>
            </a:solidFill>
            <a:latin typeface="+mj-lt"/>
          </a:endParaRPr>
        </a:p>
      </dgm:t>
    </dgm:pt>
    <dgm:pt modelId="{3A1495DA-D061-486F-8585-930D3485F5D5}" type="parTrans" cxnId="{D9550CF8-236C-46D8-AE0F-6086704510FD}">
      <dgm:prSet/>
      <dgm:spPr/>
      <dgm:t>
        <a:bodyPr/>
        <a:lstStyle/>
        <a:p>
          <a:endParaRPr lang="el-GR"/>
        </a:p>
      </dgm:t>
    </dgm:pt>
    <dgm:pt modelId="{C60BF52D-4230-4CC4-AD9A-C355DEB60DA6}" type="sibTrans" cxnId="{D9550CF8-236C-46D8-AE0F-6086704510FD}">
      <dgm:prSet/>
      <dgm:spPr/>
      <dgm:t>
        <a:bodyPr/>
        <a:lstStyle/>
        <a:p>
          <a:endParaRPr lang="el-GR"/>
        </a:p>
      </dgm:t>
    </dgm:pt>
    <dgm:pt modelId="{C33BC813-50CC-4518-8A6A-65007D40B7C1}">
      <dgm:prSet phldrT="[Κείμενο]" custT="1"/>
      <dgm:spPr>
        <a:solidFill>
          <a:srgbClr val="0066FF"/>
        </a:solidFill>
        <a:ln>
          <a:noFill/>
        </a:ln>
      </dgm:spPr>
      <dgm:t>
        <a:bodyPr/>
        <a:lstStyle/>
        <a:p>
          <a:r>
            <a:rPr lang="en-US" sz="1800" b="1" dirty="0">
              <a:solidFill>
                <a:srgbClr val="FFFFFF"/>
              </a:solidFill>
              <a:latin typeface="+mj-lt"/>
            </a:rPr>
            <a:t>Control Plane (network layer)</a:t>
          </a:r>
          <a:endParaRPr lang="el-GR" sz="1800" b="1" dirty="0">
            <a:solidFill>
              <a:srgbClr val="FFFFFF"/>
            </a:solidFill>
            <a:latin typeface="+mj-lt"/>
          </a:endParaRPr>
        </a:p>
      </dgm:t>
    </dgm:pt>
    <dgm:pt modelId="{5349F79C-E4E8-4A68-87BE-68A880321694}" type="parTrans" cxnId="{6C601A10-29BE-4713-94BC-FB4314A3514A}">
      <dgm:prSet/>
      <dgm:spPr/>
      <dgm:t>
        <a:bodyPr/>
        <a:lstStyle/>
        <a:p>
          <a:endParaRPr lang="el-GR"/>
        </a:p>
      </dgm:t>
    </dgm:pt>
    <dgm:pt modelId="{B60DC0CE-BA2C-47DA-B8CA-84140CE9907A}" type="sibTrans" cxnId="{6C601A10-29BE-4713-94BC-FB4314A3514A}">
      <dgm:prSet/>
      <dgm:spPr/>
      <dgm:t>
        <a:bodyPr/>
        <a:lstStyle/>
        <a:p>
          <a:endParaRPr lang="el-GR"/>
        </a:p>
      </dgm:t>
    </dgm:pt>
    <dgm:pt modelId="{A185A71A-69C0-4AB9-8DD4-0F252F13F7B7}">
      <dgm:prSet phldrT="[Κείμενο]" custT="1"/>
      <dgm:spPr>
        <a:solidFill>
          <a:srgbClr val="0066FF"/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rgbClr val="FFFFFF"/>
              </a:solidFill>
              <a:latin typeface="+mj-lt"/>
            </a:rPr>
            <a:t>the transition time from a most “battery efficient” state (e.g., idle state) to the start of continuous data transfer (e.g., active state) </a:t>
          </a:r>
          <a:endParaRPr lang="el-GR" sz="1800" dirty="0">
            <a:solidFill>
              <a:srgbClr val="FFFFFF"/>
            </a:solidFill>
            <a:latin typeface="+mj-lt"/>
          </a:endParaRPr>
        </a:p>
      </dgm:t>
    </dgm:pt>
    <dgm:pt modelId="{85A09B82-47AA-4F0C-A303-FC02C6558393}" type="parTrans" cxnId="{8A2B0B97-B6AB-4259-A1D8-2ED7D644518E}">
      <dgm:prSet/>
      <dgm:spPr/>
      <dgm:t>
        <a:bodyPr/>
        <a:lstStyle/>
        <a:p>
          <a:endParaRPr lang="el-GR"/>
        </a:p>
      </dgm:t>
    </dgm:pt>
    <dgm:pt modelId="{FCC16943-8B40-443E-B518-50DB6AA56D45}" type="sibTrans" cxnId="{8A2B0B97-B6AB-4259-A1D8-2ED7D644518E}">
      <dgm:prSet/>
      <dgm:spPr/>
      <dgm:t>
        <a:bodyPr/>
        <a:lstStyle/>
        <a:p>
          <a:endParaRPr lang="el-GR"/>
        </a:p>
      </dgm:t>
    </dgm:pt>
    <dgm:pt modelId="{C3E86602-8CE0-4BBA-BD38-4158E87E1328}">
      <dgm:prSet phldrT="[Κείμενο]" custT="1"/>
      <dgm:spPr>
        <a:solidFill>
          <a:srgbClr val="0066FF"/>
        </a:solidFill>
        <a:ln>
          <a:noFill/>
        </a:ln>
      </dgm:spPr>
      <dgm:t>
        <a:bodyPr/>
        <a:lstStyle/>
        <a:p>
          <a:r>
            <a:rPr lang="en-US" sz="1600" dirty="0">
              <a:solidFill>
                <a:srgbClr val="FFFFFF"/>
              </a:solidFill>
              <a:latin typeface="+mj-lt"/>
            </a:rPr>
            <a:t>queuing delay</a:t>
          </a:r>
          <a:endParaRPr lang="el-GR" sz="1600" dirty="0">
            <a:solidFill>
              <a:srgbClr val="FFFFFF"/>
            </a:solidFill>
            <a:latin typeface="+mj-lt"/>
          </a:endParaRPr>
        </a:p>
      </dgm:t>
    </dgm:pt>
    <dgm:pt modelId="{707415AA-1408-423B-9D81-5F390B2CF821}" type="parTrans" cxnId="{85D3C5B8-E84D-4470-9610-7E1B20B30635}">
      <dgm:prSet/>
      <dgm:spPr/>
      <dgm:t>
        <a:bodyPr/>
        <a:lstStyle/>
        <a:p>
          <a:endParaRPr lang="el-GR"/>
        </a:p>
      </dgm:t>
    </dgm:pt>
    <dgm:pt modelId="{BB8026D1-A5E1-4984-901D-6F6658B7B60D}" type="sibTrans" cxnId="{85D3C5B8-E84D-4470-9610-7E1B20B30635}">
      <dgm:prSet/>
      <dgm:spPr/>
      <dgm:t>
        <a:bodyPr/>
        <a:lstStyle/>
        <a:p>
          <a:endParaRPr lang="el-GR"/>
        </a:p>
      </dgm:t>
    </dgm:pt>
    <dgm:pt modelId="{6EF0090D-C13F-4959-A163-C7F2AF60D9D7}">
      <dgm:prSet phldrT="[Κείμενο]" custT="1"/>
      <dgm:spPr>
        <a:solidFill>
          <a:srgbClr val="0066FF"/>
        </a:solidFill>
        <a:ln>
          <a:noFill/>
        </a:ln>
      </dgm:spPr>
      <dgm:t>
        <a:bodyPr/>
        <a:lstStyle/>
        <a:p>
          <a:r>
            <a:rPr lang="en-US" sz="1600" dirty="0">
              <a:solidFill>
                <a:srgbClr val="FFFFFF"/>
              </a:solidFill>
              <a:latin typeface="+mj-lt"/>
            </a:rPr>
            <a:t>processing/computing delay and retransmissions</a:t>
          </a:r>
          <a:endParaRPr lang="el-GR" sz="1600" dirty="0">
            <a:solidFill>
              <a:srgbClr val="FFFFFF"/>
            </a:solidFill>
            <a:latin typeface="+mj-lt"/>
          </a:endParaRPr>
        </a:p>
      </dgm:t>
    </dgm:pt>
    <dgm:pt modelId="{35C15A81-C518-4DC0-8820-91F11D6E9C0C}" type="parTrans" cxnId="{D624A3B8-869A-4206-A95F-8F9551247040}">
      <dgm:prSet/>
      <dgm:spPr/>
      <dgm:t>
        <a:bodyPr/>
        <a:lstStyle/>
        <a:p>
          <a:endParaRPr lang="el-GR"/>
        </a:p>
      </dgm:t>
    </dgm:pt>
    <dgm:pt modelId="{F69F2B98-86BC-4DD0-B644-E4166712C643}" type="sibTrans" cxnId="{D624A3B8-869A-4206-A95F-8F9551247040}">
      <dgm:prSet/>
      <dgm:spPr/>
      <dgm:t>
        <a:bodyPr/>
        <a:lstStyle/>
        <a:p>
          <a:endParaRPr lang="el-GR"/>
        </a:p>
      </dgm:t>
    </dgm:pt>
    <dgm:pt modelId="{5C89A2A6-A67B-4995-A0C7-3BD00F438140}">
      <dgm:prSet/>
      <dgm:spPr>
        <a:solidFill>
          <a:srgbClr val="0066FF"/>
        </a:solidFill>
        <a:ln>
          <a:noFill/>
        </a:ln>
      </dgm:spPr>
      <dgm:t>
        <a:bodyPr/>
        <a:lstStyle/>
        <a:p>
          <a:endParaRPr lang="el-GR" sz="1200" dirty="0"/>
        </a:p>
      </dgm:t>
    </dgm:pt>
    <dgm:pt modelId="{59D0016D-C622-4CFE-9050-53B767AFF4CC}" type="parTrans" cxnId="{CCA2B5B2-F948-4A37-9550-275A35DEA4F4}">
      <dgm:prSet/>
      <dgm:spPr/>
      <dgm:t>
        <a:bodyPr/>
        <a:lstStyle/>
        <a:p>
          <a:endParaRPr lang="el-GR"/>
        </a:p>
      </dgm:t>
    </dgm:pt>
    <dgm:pt modelId="{790B80E3-0C64-49FE-B3ED-4263A9019976}" type="sibTrans" cxnId="{CCA2B5B2-F948-4A37-9550-275A35DEA4F4}">
      <dgm:prSet/>
      <dgm:spPr/>
      <dgm:t>
        <a:bodyPr/>
        <a:lstStyle/>
        <a:p>
          <a:endParaRPr lang="el-GR"/>
        </a:p>
      </dgm:t>
    </dgm:pt>
    <dgm:pt modelId="{A7374EB0-1C3A-48F6-ACE2-FA3645EDBB45}" type="pres">
      <dgm:prSet presAssocID="{DFE869B6-F83A-4B7C-836F-7A423BEA009D}" presName="Name0" presStyleCnt="0">
        <dgm:presLayoutVars>
          <dgm:dir/>
          <dgm:resizeHandles val="exact"/>
        </dgm:presLayoutVars>
      </dgm:prSet>
      <dgm:spPr/>
    </dgm:pt>
    <dgm:pt modelId="{DB2924FD-D69A-46C6-916B-543EAE879782}" type="pres">
      <dgm:prSet presAssocID="{C516D0AA-C1BB-452A-86A1-955D75107AE0}" presName="node" presStyleLbl="node1" presStyleIdx="0" presStyleCnt="3">
        <dgm:presLayoutVars>
          <dgm:bulletEnabled val="1"/>
        </dgm:presLayoutVars>
      </dgm:prSet>
      <dgm:spPr/>
    </dgm:pt>
    <dgm:pt modelId="{882E8B99-538B-4994-8712-A76E8674A44F}" type="pres">
      <dgm:prSet presAssocID="{9E67848B-ACA7-4C89-B238-C3300BEADFD6}" presName="sibTrans" presStyleCnt="0"/>
      <dgm:spPr/>
    </dgm:pt>
    <dgm:pt modelId="{1A8729D7-B31B-4386-A845-74B27B5BC10D}" type="pres">
      <dgm:prSet presAssocID="{A8C9288C-D1D5-4D20-BCBC-638025FD352E}" presName="node" presStyleLbl="node1" presStyleIdx="1" presStyleCnt="3" custScaleX="116260">
        <dgm:presLayoutVars>
          <dgm:bulletEnabled val="1"/>
        </dgm:presLayoutVars>
      </dgm:prSet>
      <dgm:spPr/>
    </dgm:pt>
    <dgm:pt modelId="{4959F0D0-352F-46EF-8B82-66FD97100E13}" type="pres">
      <dgm:prSet presAssocID="{D2E9CD9C-7992-413E-B20E-19B51EBD8AD4}" presName="sibTrans" presStyleCnt="0"/>
      <dgm:spPr/>
    </dgm:pt>
    <dgm:pt modelId="{D31B74D9-0D65-481E-B750-402EB9A29CE8}" type="pres">
      <dgm:prSet presAssocID="{C33BC813-50CC-4518-8A6A-65007D40B7C1}" presName="node" presStyleLbl="node1" presStyleIdx="2" presStyleCnt="3">
        <dgm:presLayoutVars>
          <dgm:bulletEnabled val="1"/>
        </dgm:presLayoutVars>
      </dgm:prSet>
      <dgm:spPr/>
    </dgm:pt>
  </dgm:ptLst>
  <dgm:cxnLst>
    <dgm:cxn modelId="{6C601A10-29BE-4713-94BC-FB4314A3514A}" srcId="{DFE869B6-F83A-4B7C-836F-7A423BEA009D}" destId="{C33BC813-50CC-4518-8A6A-65007D40B7C1}" srcOrd="2" destOrd="0" parTransId="{5349F79C-E4E8-4A68-87BE-68A880321694}" sibTransId="{B60DC0CE-BA2C-47DA-B8CA-84140CE9907A}"/>
    <dgm:cxn modelId="{A389DF10-0556-414B-AF65-AAC0622FDCA0}" type="presOf" srcId="{C516D0AA-C1BB-452A-86A1-955D75107AE0}" destId="{DB2924FD-D69A-46C6-916B-543EAE879782}" srcOrd="0" destOrd="0" presId="urn:microsoft.com/office/officeart/2005/8/layout/hList6"/>
    <dgm:cxn modelId="{0AFD0729-330F-496D-92E9-A94505E5714E}" type="presOf" srcId="{5C89A2A6-A67B-4995-A0C7-3BD00F438140}" destId="{1A8729D7-B31B-4386-A845-74B27B5BC10D}" srcOrd="0" destOrd="2" presId="urn:microsoft.com/office/officeart/2005/8/layout/hList6"/>
    <dgm:cxn modelId="{7B8AE649-EC2E-4F01-81B8-A973E2969DDA}" type="presOf" srcId="{C3E86602-8CE0-4BBA-BD38-4158E87E1328}" destId="{DB2924FD-D69A-46C6-916B-543EAE879782}" srcOrd="0" destOrd="2" presId="urn:microsoft.com/office/officeart/2005/8/layout/hList6"/>
    <dgm:cxn modelId="{5DDDEE66-E435-4AFE-B800-0000037D5503}" srcId="{DFE869B6-F83A-4B7C-836F-7A423BEA009D}" destId="{C516D0AA-C1BB-452A-86A1-955D75107AE0}" srcOrd="0" destOrd="0" parTransId="{47913BE8-F882-4ABC-8631-DC8CE7FAA15F}" sibTransId="{9E67848B-ACA7-4C89-B238-C3300BEADFD6}"/>
    <dgm:cxn modelId="{6266F86A-F358-4CE4-9DAC-5CDAA3224DB5}" type="presOf" srcId="{A8C9288C-D1D5-4D20-BCBC-638025FD352E}" destId="{1A8729D7-B31B-4386-A845-74B27B5BC10D}" srcOrd="0" destOrd="0" presId="urn:microsoft.com/office/officeart/2005/8/layout/hList6"/>
    <dgm:cxn modelId="{3053F56B-9554-4C29-871F-90331AF42839}" type="presOf" srcId="{DFE869B6-F83A-4B7C-836F-7A423BEA009D}" destId="{A7374EB0-1C3A-48F6-ACE2-FA3645EDBB45}" srcOrd="0" destOrd="0" presId="urn:microsoft.com/office/officeart/2005/8/layout/hList6"/>
    <dgm:cxn modelId="{715FAB6F-24B1-48C8-B8FA-6E7B9806106A}" type="presOf" srcId="{C33BC813-50CC-4518-8A6A-65007D40B7C1}" destId="{D31B74D9-0D65-481E-B750-402EB9A29CE8}" srcOrd="0" destOrd="0" presId="urn:microsoft.com/office/officeart/2005/8/layout/hList6"/>
    <dgm:cxn modelId="{36420E7C-EEFF-4FC0-B8B3-DDED9E897A13}" type="presOf" srcId="{C375C7CB-3965-4930-B779-7473383F4F3A}" destId="{DB2924FD-D69A-46C6-916B-543EAE879782}" srcOrd="0" destOrd="1" presId="urn:microsoft.com/office/officeart/2005/8/layout/hList6"/>
    <dgm:cxn modelId="{F4F6FC7D-7374-4F1D-9447-19D462CBCCA1}" srcId="{C516D0AA-C1BB-452A-86A1-955D75107AE0}" destId="{C375C7CB-3965-4930-B779-7473383F4F3A}" srcOrd="0" destOrd="0" parTransId="{3670B411-FD6C-4D0A-A0CD-7067C2F8DC65}" sibTransId="{44251341-4A86-4C03-BD9D-EB061EE157C3}"/>
    <dgm:cxn modelId="{8A2B0B97-B6AB-4259-A1D8-2ED7D644518E}" srcId="{C33BC813-50CC-4518-8A6A-65007D40B7C1}" destId="{A185A71A-69C0-4AB9-8DD4-0F252F13F7B7}" srcOrd="0" destOrd="0" parTransId="{85A09B82-47AA-4F0C-A303-FC02C6558393}" sibTransId="{FCC16943-8B40-443E-B518-50DB6AA56D45}"/>
    <dgm:cxn modelId="{F684DF9E-41CF-4963-996D-3DC959EF62E5}" type="presOf" srcId="{D9C33C77-B94F-487E-A5B5-262F08391306}" destId="{1A8729D7-B31B-4386-A845-74B27B5BC10D}" srcOrd="0" destOrd="1" presId="urn:microsoft.com/office/officeart/2005/8/layout/hList6"/>
    <dgm:cxn modelId="{B4085AA6-2D10-4875-A497-DD2FFCE01680}" srcId="{DFE869B6-F83A-4B7C-836F-7A423BEA009D}" destId="{A8C9288C-D1D5-4D20-BCBC-638025FD352E}" srcOrd="1" destOrd="0" parTransId="{22A7B0BA-000B-4827-80C8-8A90AF92662B}" sibTransId="{D2E9CD9C-7992-413E-B20E-19B51EBD8AD4}"/>
    <dgm:cxn modelId="{CCA2B5B2-F948-4A37-9550-275A35DEA4F4}" srcId="{A8C9288C-D1D5-4D20-BCBC-638025FD352E}" destId="{5C89A2A6-A67B-4995-A0C7-3BD00F438140}" srcOrd="1" destOrd="0" parTransId="{59D0016D-C622-4CFE-9050-53B767AFF4CC}" sibTransId="{790B80E3-0C64-49FE-B3ED-4263A9019976}"/>
    <dgm:cxn modelId="{D624A3B8-869A-4206-A95F-8F9551247040}" srcId="{C516D0AA-C1BB-452A-86A1-955D75107AE0}" destId="{6EF0090D-C13F-4959-A163-C7F2AF60D9D7}" srcOrd="2" destOrd="0" parTransId="{35C15A81-C518-4DC0-8820-91F11D6E9C0C}" sibTransId="{F69F2B98-86BC-4DD0-B644-E4166712C643}"/>
    <dgm:cxn modelId="{85D3C5B8-E84D-4470-9610-7E1B20B30635}" srcId="{C516D0AA-C1BB-452A-86A1-955D75107AE0}" destId="{C3E86602-8CE0-4BBA-BD38-4158E87E1328}" srcOrd="1" destOrd="0" parTransId="{707415AA-1408-423B-9D81-5F390B2CF821}" sibTransId="{BB8026D1-A5E1-4984-901D-6F6658B7B60D}"/>
    <dgm:cxn modelId="{F9C155D2-B19C-407F-8ED2-D10305725BB0}" type="presOf" srcId="{6EF0090D-C13F-4959-A163-C7F2AF60D9D7}" destId="{DB2924FD-D69A-46C6-916B-543EAE879782}" srcOrd="0" destOrd="3" presId="urn:microsoft.com/office/officeart/2005/8/layout/hList6"/>
    <dgm:cxn modelId="{EB7CF3D4-165D-46BB-AD49-BB781A87CDF9}" type="presOf" srcId="{A185A71A-69C0-4AB9-8DD4-0F252F13F7B7}" destId="{D31B74D9-0D65-481E-B750-402EB9A29CE8}" srcOrd="0" destOrd="1" presId="urn:microsoft.com/office/officeart/2005/8/layout/hList6"/>
    <dgm:cxn modelId="{D9550CF8-236C-46D8-AE0F-6086704510FD}" srcId="{A8C9288C-D1D5-4D20-BCBC-638025FD352E}" destId="{D9C33C77-B94F-487E-A5B5-262F08391306}" srcOrd="0" destOrd="0" parTransId="{3A1495DA-D061-486F-8585-930D3485F5D5}" sibTransId="{C60BF52D-4230-4CC4-AD9A-C355DEB60DA6}"/>
    <dgm:cxn modelId="{8182F605-A6C7-4189-8B08-D894BB8B8D96}" type="presParOf" srcId="{A7374EB0-1C3A-48F6-ACE2-FA3645EDBB45}" destId="{DB2924FD-D69A-46C6-916B-543EAE879782}" srcOrd="0" destOrd="0" presId="urn:microsoft.com/office/officeart/2005/8/layout/hList6"/>
    <dgm:cxn modelId="{BACE38AD-2B4F-49A7-8425-302CF0CFA17C}" type="presParOf" srcId="{A7374EB0-1C3A-48F6-ACE2-FA3645EDBB45}" destId="{882E8B99-538B-4994-8712-A76E8674A44F}" srcOrd="1" destOrd="0" presId="urn:microsoft.com/office/officeart/2005/8/layout/hList6"/>
    <dgm:cxn modelId="{888A28C9-7B82-4141-ADAB-7BA93DF3B7F6}" type="presParOf" srcId="{A7374EB0-1C3A-48F6-ACE2-FA3645EDBB45}" destId="{1A8729D7-B31B-4386-A845-74B27B5BC10D}" srcOrd="2" destOrd="0" presId="urn:microsoft.com/office/officeart/2005/8/layout/hList6"/>
    <dgm:cxn modelId="{38C0FF37-5BA3-4F06-81BB-22B1C1B0D296}" type="presParOf" srcId="{A7374EB0-1C3A-48F6-ACE2-FA3645EDBB45}" destId="{4959F0D0-352F-46EF-8B82-66FD97100E13}" srcOrd="3" destOrd="0" presId="urn:microsoft.com/office/officeart/2005/8/layout/hList6"/>
    <dgm:cxn modelId="{B1218C5B-1B51-4A2B-900B-4E65747CF41B}" type="presParOf" srcId="{A7374EB0-1C3A-48F6-ACE2-FA3645EDBB45}" destId="{D31B74D9-0D65-481E-B750-402EB9A29CE8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93D6843-F528-4BBE-AB14-E551FDDDBF13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E1E75E8-1772-490B-9C98-1C1A713FD4D7}">
      <dgm:prSet custT="1"/>
      <dgm:spPr/>
      <dgm:t>
        <a:bodyPr/>
        <a:lstStyle/>
        <a:p>
          <a:r>
            <a:rPr lang="en-US" sz="1800" dirty="0">
              <a:solidFill>
                <a:srgbClr val="FFFFFF"/>
              </a:solidFill>
            </a:rPr>
            <a:t>Under the constraints of a URLLC service, the definition of reliability should be coupled to the latency requirement</a:t>
          </a:r>
        </a:p>
      </dgm:t>
    </dgm:pt>
    <dgm:pt modelId="{7B3F0D90-54A2-4735-98B5-29CB7EDDBA2A}" type="parTrans" cxnId="{466BBA2C-E5D4-4A11-9116-8F791A2FB440}">
      <dgm:prSet/>
      <dgm:spPr/>
      <dgm:t>
        <a:bodyPr/>
        <a:lstStyle/>
        <a:p>
          <a:endParaRPr lang="en-US"/>
        </a:p>
      </dgm:t>
    </dgm:pt>
    <dgm:pt modelId="{82BF7F1A-8AC0-48DE-8F6E-C7BA1BE993F9}" type="sibTrans" cxnId="{466BBA2C-E5D4-4A11-9116-8F791A2FB440}">
      <dgm:prSet/>
      <dgm:spPr/>
      <dgm:t>
        <a:bodyPr/>
        <a:lstStyle/>
        <a:p>
          <a:endParaRPr lang="en-US"/>
        </a:p>
      </dgm:t>
    </dgm:pt>
    <dgm:pt modelId="{8D0054AE-9DF1-4E97-8EE5-1B6D88D47DB9}">
      <dgm:prSet custT="1"/>
      <dgm:spPr/>
      <dgm:t>
        <a:bodyPr/>
        <a:lstStyle/>
        <a:p>
          <a:r>
            <a:rPr lang="en-US" sz="1800" dirty="0">
              <a:solidFill>
                <a:srgbClr val="FFFFFF"/>
              </a:solidFill>
            </a:rPr>
            <a:t>When latency requirement is absent (theoretically infinite) then transmitting at a rate that is lower than channel capacity offers perfect reliability</a:t>
          </a:r>
        </a:p>
      </dgm:t>
    </dgm:pt>
    <dgm:pt modelId="{ACFE08FB-F0EE-4454-8031-5BABE0AD0D82}" type="parTrans" cxnId="{7CC81CB4-B712-4AA9-B096-08576563AF45}">
      <dgm:prSet/>
      <dgm:spPr/>
      <dgm:t>
        <a:bodyPr/>
        <a:lstStyle/>
        <a:p>
          <a:endParaRPr lang="en-US"/>
        </a:p>
      </dgm:t>
    </dgm:pt>
    <dgm:pt modelId="{B58489FE-9686-4D33-85D5-D44F453B499E}" type="sibTrans" cxnId="{7CC81CB4-B712-4AA9-B096-08576563AF45}">
      <dgm:prSet/>
      <dgm:spPr/>
      <dgm:t>
        <a:bodyPr/>
        <a:lstStyle/>
        <a:p>
          <a:endParaRPr lang="en-US"/>
        </a:p>
      </dgm:t>
    </dgm:pt>
    <dgm:pt modelId="{CFD5A53A-A390-4ED5-8C02-C25EFAC48830}">
      <dgm:prSet custT="1"/>
      <dgm:spPr/>
      <dgm:t>
        <a:bodyPr/>
        <a:lstStyle/>
        <a:p>
          <a:r>
            <a:rPr lang="en-US" sz="1800" b="1" dirty="0">
              <a:solidFill>
                <a:srgbClr val="FFFFFF"/>
              </a:solidFill>
            </a:rPr>
            <a:t>Definition for Reliability</a:t>
          </a:r>
          <a:r>
            <a:rPr lang="el-GR" sz="1800" b="1" dirty="0">
              <a:solidFill>
                <a:srgbClr val="FFFFFF"/>
              </a:solidFill>
            </a:rPr>
            <a:t> (</a:t>
          </a:r>
          <a:r>
            <a:rPr lang="en-US" sz="1800" b="1" i="1" dirty="0">
              <a:solidFill>
                <a:srgbClr val="FFFFFF"/>
              </a:solidFill>
            </a:rPr>
            <a:t>application perspective</a:t>
          </a:r>
          <a:r>
            <a:rPr lang="en-US" sz="1800" b="1" dirty="0">
              <a:solidFill>
                <a:srgbClr val="FFFFFF"/>
              </a:solidFill>
            </a:rPr>
            <a:t>): </a:t>
          </a:r>
          <a:r>
            <a:rPr lang="en-US" sz="1800" dirty="0">
              <a:solidFill>
                <a:srgbClr val="FFFFFF"/>
              </a:solidFill>
            </a:rPr>
            <a:t>The probability that the latency does not exceed latency constraint (deadline)</a:t>
          </a:r>
        </a:p>
      </dgm:t>
    </dgm:pt>
    <dgm:pt modelId="{DAC456C3-F1A0-4B8C-8FD9-44DE8AC8CAB4}" type="parTrans" cxnId="{41987E83-54FB-4990-9F7A-F83690E544E8}">
      <dgm:prSet/>
      <dgm:spPr/>
      <dgm:t>
        <a:bodyPr/>
        <a:lstStyle/>
        <a:p>
          <a:endParaRPr lang="en-US"/>
        </a:p>
      </dgm:t>
    </dgm:pt>
    <dgm:pt modelId="{44084D75-25CC-4B7E-9CFA-538D6B8F4DEF}" type="sibTrans" cxnId="{41987E83-54FB-4990-9F7A-F83690E544E8}">
      <dgm:prSet/>
      <dgm:spPr/>
      <dgm:t>
        <a:bodyPr/>
        <a:lstStyle/>
        <a:p>
          <a:endParaRPr lang="en-US"/>
        </a:p>
      </dgm:t>
    </dgm:pt>
    <dgm:pt modelId="{82D63EC2-1AFB-4455-94E3-55C372C7C333}">
      <dgm:prSet custT="1"/>
      <dgm:spPr/>
      <dgm:t>
        <a:bodyPr/>
        <a:lstStyle/>
        <a:p>
          <a:r>
            <a:rPr lang="en-US" sz="1800" dirty="0">
              <a:solidFill>
                <a:srgbClr val="FFFFFF"/>
              </a:solidFill>
            </a:rPr>
            <a:t>Outage as the probability that it does</a:t>
          </a:r>
        </a:p>
      </dgm:t>
    </dgm:pt>
    <dgm:pt modelId="{C5D828F9-DD27-4335-9E1A-BC229453D80F}" type="parTrans" cxnId="{960A5011-54AC-49CD-84BD-E1122EE32994}">
      <dgm:prSet/>
      <dgm:spPr/>
      <dgm:t>
        <a:bodyPr/>
        <a:lstStyle/>
        <a:p>
          <a:endParaRPr lang="en-US"/>
        </a:p>
      </dgm:t>
    </dgm:pt>
    <dgm:pt modelId="{4FE71B44-5ED6-4FDA-B4F0-CDE82921C956}" type="sibTrans" cxnId="{960A5011-54AC-49CD-84BD-E1122EE32994}">
      <dgm:prSet/>
      <dgm:spPr/>
      <dgm:t>
        <a:bodyPr/>
        <a:lstStyle/>
        <a:p>
          <a:endParaRPr lang="en-US"/>
        </a:p>
      </dgm:t>
    </dgm:pt>
    <dgm:pt modelId="{420641BE-155E-4AFA-9AE1-96F19DB996A8}" type="pres">
      <dgm:prSet presAssocID="{E93D6843-F528-4BBE-AB14-E551FDDDBF13}" presName="diagram" presStyleCnt="0">
        <dgm:presLayoutVars>
          <dgm:dir/>
          <dgm:resizeHandles val="exact"/>
        </dgm:presLayoutVars>
      </dgm:prSet>
      <dgm:spPr/>
    </dgm:pt>
    <dgm:pt modelId="{B19FE0B9-5973-40B0-9871-1F19D88F017E}" type="pres">
      <dgm:prSet presAssocID="{CE1E75E8-1772-490B-9C98-1C1A713FD4D7}" presName="node" presStyleLbl="node1" presStyleIdx="0" presStyleCnt="4">
        <dgm:presLayoutVars>
          <dgm:bulletEnabled val="1"/>
        </dgm:presLayoutVars>
      </dgm:prSet>
      <dgm:spPr/>
    </dgm:pt>
    <dgm:pt modelId="{4EE286DC-ECB2-4390-8808-8311A1223ECF}" type="pres">
      <dgm:prSet presAssocID="{82BF7F1A-8AC0-48DE-8F6E-C7BA1BE993F9}" presName="sibTrans" presStyleCnt="0"/>
      <dgm:spPr/>
    </dgm:pt>
    <dgm:pt modelId="{7D2EAB28-6691-405D-B0C2-8A37AEA45B08}" type="pres">
      <dgm:prSet presAssocID="{8D0054AE-9DF1-4E97-8EE5-1B6D88D47DB9}" presName="node" presStyleLbl="node1" presStyleIdx="1" presStyleCnt="4">
        <dgm:presLayoutVars>
          <dgm:bulletEnabled val="1"/>
        </dgm:presLayoutVars>
      </dgm:prSet>
      <dgm:spPr/>
    </dgm:pt>
    <dgm:pt modelId="{ABD27BA1-2595-4B2F-ACC6-7493B8DD1C6D}" type="pres">
      <dgm:prSet presAssocID="{B58489FE-9686-4D33-85D5-D44F453B499E}" presName="sibTrans" presStyleCnt="0"/>
      <dgm:spPr/>
    </dgm:pt>
    <dgm:pt modelId="{3031E767-30A3-4A1F-B276-4A5A48BFBC30}" type="pres">
      <dgm:prSet presAssocID="{CFD5A53A-A390-4ED5-8C02-C25EFAC48830}" presName="node" presStyleLbl="node1" presStyleIdx="2" presStyleCnt="4">
        <dgm:presLayoutVars>
          <dgm:bulletEnabled val="1"/>
        </dgm:presLayoutVars>
      </dgm:prSet>
      <dgm:spPr/>
    </dgm:pt>
    <dgm:pt modelId="{E82CEBFC-876F-4B89-A206-C310B3E3C191}" type="pres">
      <dgm:prSet presAssocID="{44084D75-25CC-4B7E-9CFA-538D6B8F4DEF}" presName="sibTrans" presStyleCnt="0"/>
      <dgm:spPr/>
    </dgm:pt>
    <dgm:pt modelId="{37ED0209-DDC1-427F-A0AD-C755495BB58F}" type="pres">
      <dgm:prSet presAssocID="{82D63EC2-1AFB-4455-94E3-55C372C7C333}" presName="node" presStyleLbl="node1" presStyleIdx="3" presStyleCnt="4">
        <dgm:presLayoutVars>
          <dgm:bulletEnabled val="1"/>
        </dgm:presLayoutVars>
      </dgm:prSet>
      <dgm:spPr/>
    </dgm:pt>
  </dgm:ptLst>
  <dgm:cxnLst>
    <dgm:cxn modelId="{960A5011-54AC-49CD-84BD-E1122EE32994}" srcId="{E93D6843-F528-4BBE-AB14-E551FDDDBF13}" destId="{82D63EC2-1AFB-4455-94E3-55C372C7C333}" srcOrd="3" destOrd="0" parTransId="{C5D828F9-DD27-4335-9E1A-BC229453D80F}" sibTransId="{4FE71B44-5ED6-4FDA-B4F0-CDE82921C956}"/>
    <dgm:cxn modelId="{A0135316-406D-41CC-A9DF-DDBC31AA4A4B}" type="presOf" srcId="{8D0054AE-9DF1-4E97-8EE5-1B6D88D47DB9}" destId="{7D2EAB28-6691-405D-B0C2-8A37AEA45B08}" srcOrd="0" destOrd="0" presId="urn:microsoft.com/office/officeart/2005/8/layout/default"/>
    <dgm:cxn modelId="{7255B119-1326-47B3-A306-F98952766D79}" type="presOf" srcId="{CFD5A53A-A390-4ED5-8C02-C25EFAC48830}" destId="{3031E767-30A3-4A1F-B276-4A5A48BFBC30}" srcOrd="0" destOrd="0" presId="urn:microsoft.com/office/officeart/2005/8/layout/default"/>
    <dgm:cxn modelId="{466BBA2C-E5D4-4A11-9116-8F791A2FB440}" srcId="{E93D6843-F528-4BBE-AB14-E551FDDDBF13}" destId="{CE1E75E8-1772-490B-9C98-1C1A713FD4D7}" srcOrd="0" destOrd="0" parTransId="{7B3F0D90-54A2-4735-98B5-29CB7EDDBA2A}" sibTransId="{82BF7F1A-8AC0-48DE-8F6E-C7BA1BE993F9}"/>
    <dgm:cxn modelId="{21ADF143-73F8-41EF-AE30-346C59599413}" type="presOf" srcId="{E93D6843-F528-4BBE-AB14-E551FDDDBF13}" destId="{420641BE-155E-4AFA-9AE1-96F19DB996A8}" srcOrd="0" destOrd="0" presId="urn:microsoft.com/office/officeart/2005/8/layout/default"/>
    <dgm:cxn modelId="{0F7ADA4D-5A33-427E-8906-4D6B344CDD4E}" type="presOf" srcId="{82D63EC2-1AFB-4455-94E3-55C372C7C333}" destId="{37ED0209-DDC1-427F-A0AD-C755495BB58F}" srcOrd="0" destOrd="0" presId="urn:microsoft.com/office/officeart/2005/8/layout/default"/>
    <dgm:cxn modelId="{1909EC4D-5CAD-4077-9625-B893EE3338B5}" type="presOf" srcId="{CE1E75E8-1772-490B-9C98-1C1A713FD4D7}" destId="{B19FE0B9-5973-40B0-9871-1F19D88F017E}" srcOrd="0" destOrd="0" presId="urn:microsoft.com/office/officeart/2005/8/layout/default"/>
    <dgm:cxn modelId="{41987E83-54FB-4990-9F7A-F83690E544E8}" srcId="{E93D6843-F528-4BBE-AB14-E551FDDDBF13}" destId="{CFD5A53A-A390-4ED5-8C02-C25EFAC48830}" srcOrd="2" destOrd="0" parTransId="{DAC456C3-F1A0-4B8C-8FD9-44DE8AC8CAB4}" sibTransId="{44084D75-25CC-4B7E-9CFA-538D6B8F4DEF}"/>
    <dgm:cxn modelId="{7CC81CB4-B712-4AA9-B096-08576563AF45}" srcId="{E93D6843-F528-4BBE-AB14-E551FDDDBF13}" destId="{8D0054AE-9DF1-4E97-8EE5-1B6D88D47DB9}" srcOrd="1" destOrd="0" parTransId="{ACFE08FB-F0EE-4454-8031-5BABE0AD0D82}" sibTransId="{B58489FE-9686-4D33-85D5-D44F453B499E}"/>
    <dgm:cxn modelId="{CAD13299-F458-4A9D-B5E4-36AE832733F1}" type="presParOf" srcId="{420641BE-155E-4AFA-9AE1-96F19DB996A8}" destId="{B19FE0B9-5973-40B0-9871-1F19D88F017E}" srcOrd="0" destOrd="0" presId="urn:microsoft.com/office/officeart/2005/8/layout/default"/>
    <dgm:cxn modelId="{0C2C513E-6286-439E-9797-CC462BE40058}" type="presParOf" srcId="{420641BE-155E-4AFA-9AE1-96F19DB996A8}" destId="{4EE286DC-ECB2-4390-8808-8311A1223ECF}" srcOrd="1" destOrd="0" presId="urn:microsoft.com/office/officeart/2005/8/layout/default"/>
    <dgm:cxn modelId="{8544C3FC-1F95-47C2-82B3-F1BE7576BD93}" type="presParOf" srcId="{420641BE-155E-4AFA-9AE1-96F19DB996A8}" destId="{7D2EAB28-6691-405D-B0C2-8A37AEA45B08}" srcOrd="2" destOrd="0" presId="urn:microsoft.com/office/officeart/2005/8/layout/default"/>
    <dgm:cxn modelId="{51F7BCEF-1045-43FD-9F3A-AFD3695E36A5}" type="presParOf" srcId="{420641BE-155E-4AFA-9AE1-96F19DB996A8}" destId="{ABD27BA1-2595-4B2F-ACC6-7493B8DD1C6D}" srcOrd="3" destOrd="0" presId="urn:microsoft.com/office/officeart/2005/8/layout/default"/>
    <dgm:cxn modelId="{B4A8E8F9-2C24-40E8-84DA-89D4F377ACA6}" type="presParOf" srcId="{420641BE-155E-4AFA-9AE1-96F19DB996A8}" destId="{3031E767-30A3-4A1F-B276-4A5A48BFBC30}" srcOrd="4" destOrd="0" presId="urn:microsoft.com/office/officeart/2005/8/layout/default"/>
    <dgm:cxn modelId="{0D70FC36-63D6-4638-A283-A6361286361E}" type="presParOf" srcId="{420641BE-155E-4AFA-9AE1-96F19DB996A8}" destId="{E82CEBFC-876F-4B89-A206-C310B3E3C191}" srcOrd="5" destOrd="0" presId="urn:microsoft.com/office/officeart/2005/8/layout/default"/>
    <dgm:cxn modelId="{5EBB433B-037B-447F-8483-C5635869F528}" type="presParOf" srcId="{420641BE-155E-4AFA-9AE1-96F19DB996A8}" destId="{37ED0209-DDC1-427F-A0AD-C755495BB58F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2924FD-D69A-46C6-916B-543EAE879782}">
      <dsp:nvSpPr>
        <dsp:cNvPr id="0" name=""/>
        <dsp:cNvSpPr/>
      </dsp:nvSpPr>
      <dsp:spPr>
        <a:xfrm rot="16200000">
          <a:off x="-1246366" y="1247576"/>
          <a:ext cx="4334669" cy="1839515"/>
        </a:xfrm>
        <a:prstGeom prst="flowChartManualOperation">
          <a:avLst/>
        </a:prstGeom>
        <a:solidFill>
          <a:srgbClr val="0066FF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FFFFFF"/>
              </a:solidFill>
              <a:latin typeface="+mj-lt"/>
            </a:rPr>
            <a:t>End-to-End</a:t>
          </a:r>
          <a:endParaRPr lang="el-GR" sz="1800" b="1" kern="1200" dirty="0">
            <a:solidFill>
              <a:srgbClr val="FFFFFF"/>
            </a:solidFill>
            <a:latin typeface="+mj-lt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rgbClr val="FFFFFF"/>
              </a:solidFill>
              <a:latin typeface="+mj-lt"/>
            </a:rPr>
            <a:t>over-the-air transmission delay</a:t>
          </a:r>
          <a:endParaRPr lang="el-GR" sz="1600" kern="1200" dirty="0">
            <a:solidFill>
              <a:srgbClr val="FFFFFF"/>
            </a:solidFill>
            <a:latin typeface="+mj-lt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rgbClr val="FFFFFF"/>
              </a:solidFill>
              <a:latin typeface="+mj-lt"/>
            </a:rPr>
            <a:t>queuing delay</a:t>
          </a:r>
          <a:endParaRPr lang="el-GR" sz="1600" kern="1200" dirty="0">
            <a:solidFill>
              <a:srgbClr val="FFFFFF"/>
            </a:solidFill>
            <a:latin typeface="+mj-lt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rgbClr val="FFFFFF"/>
              </a:solidFill>
              <a:latin typeface="+mj-lt"/>
            </a:rPr>
            <a:t>processing/computing delay and retransmissions</a:t>
          </a:r>
          <a:endParaRPr lang="el-GR" sz="1600" kern="1200" dirty="0">
            <a:solidFill>
              <a:srgbClr val="FFFFFF"/>
            </a:solidFill>
            <a:latin typeface="+mj-lt"/>
          </a:endParaRPr>
        </a:p>
      </dsp:txBody>
      <dsp:txXfrm rot="5400000">
        <a:off x="1211" y="866933"/>
        <a:ext cx="1839515" cy="2600801"/>
      </dsp:txXfrm>
    </dsp:sp>
    <dsp:sp modelId="{1A8729D7-B31B-4386-A845-74B27B5BC10D}">
      <dsp:nvSpPr>
        <dsp:cNvPr id="0" name=""/>
        <dsp:cNvSpPr/>
      </dsp:nvSpPr>
      <dsp:spPr>
        <a:xfrm rot="16200000">
          <a:off x="880665" y="1098024"/>
          <a:ext cx="4334669" cy="2138620"/>
        </a:xfrm>
        <a:prstGeom prst="flowChartManualOperation">
          <a:avLst/>
        </a:prstGeom>
        <a:solidFill>
          <a:srgbClr val="0066FF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FFFFFF"/>
              </a:solidFill>
              <a:latin typeface="+mj-lt"/>
            </a:rPr>
            <a:t>User Plane (data link layer) </a:t>
          </a:r>
          <a:endParaRPr lang="el-GR" sz="1800" b="1" kern="1200" dirty="0">
            <a:solidFill>
              <a:srgbClr val="FFFFFF"/>
            </a:solidFill>
            <a:latin typeface="+mj-lt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rgbClr val="FFFFFF"/>
              </a:solidFill>
              <a:latin typeface="+mj-lt"/>
            </a:rPr>
            <a:t>the one-way time it takes to successfully deliver an application layer packet/message from the radio protocol layer entry point to the radio protocol layer exit point via the radio interface in both UL/ DL directions</a:t>
          </a:r>
          <a:endParaRPr lang="el-GR" sz="1600" kern="1200" dirty="0">
            <a:solidFill>
              <a:srgbClr val="FFFFFF"/>
            </a:solidFill>
            <a:latin typeface="+mj-lt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l-GR" sz="1200" kern="1200" dirty="0"/>
        </a:p>
      </dsp:txBody>
      <dsp:txXfrm rot="5400000">
        <a:off x="1978689" y="866934"/>
        <a:ext cx="2138620" cy="2600801"/>
      </dsp:txXfrm>
    </dsp:sp>
    <dsp:sp modelId="{D31B74D9-0D65-481E-B750-402EB9A29CE8}">
      <dsp:nvSpPr>
        <dsp:cNvPr id="0" name=""/>
        <dsp:cNvSpPr/>
      </dsp:nvSpPr>
      <dsp:spPr>
        <a:xfrm rot="16200000">
          <a:off x="3007697" y="1247576"/>
          <a:ext cx="4334669" cy="1839515"/>
        </a:xfrm>
        <a:prstGeom prst="flowChartManualOperation">
          <a:avLst/>
        </a:prstGeom>
        <a:solidFill>
          <a:srgbClr val="0066FF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FFFFFF"/>
              </a:solidFill>
              <a:latin typeface="+mj-lt"/>
            </a:rPr>
            <a:t>Control Plane (network layer)</a:t>
          </a:r>
          <a:endParaRPr lang="el-GR" sz="1800" b="1" kern="1200" dirty="0">
            <a:solidFill>
              <a:srgbClr val="FFFFFF"/>
            </a:solidFill>
            <a:latin typeface="+mj-lt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rgbClr val="FFFFFF"/>
              </a:solidFill>
              <a:latin typeface="+mj-lt"/>
            </a:rPr>
            <a:t>the transition time from a most “battery efficient” state (e.g., idle state) to the start of continuous data transfer (e.g., active state) </a:t>
          </a:r>
          <a:endParaRPr lang="el-GR" sz="1800" kern="1200" dirty="0">
            <a:solidFill>
              <a:srgbClr val="FFFFFF"/>
            </a:solidFill>
            <a:latin typeface="+mj-lt"/>
          </a:endParaRPr>
        </a:p>
      </dsp:txBody>
      <dsp:txXfrm rot="5400000">
        <a:off x="4255274" y="866933"/>
        <a:ext cx="1839515" cy="26008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9FE0B9-5973-40B0-9871-1F19D88F017E}">
      <dsp:nvSpPr>
        <dsp:cNvPr id="0" name=""/>
        <dsp:cNvSpPr/>
      </dsp:nvSpPr>
      <dsp:spPr>
        <a:xfrm>
          <a:off x="660049" y="125"/>
          <a:ext cx="3126953" cy="18761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FFFFFF"/>
              </a:solidFill>
            </a:rPr>
            <a:t>Under the constraints of a URLLC service, the definition of reliability should be coupled to the latency requirement</a:t>
          </a:r>
        </a:p>
      </dsp:txBody>
      <dsp:txXfrm>
        <a:off x="660049" y="125"/>
        <a:ext cx="3126953" cy="1876171"/>
      </dsp:txXfrm>
    </dsp:sp>
    <dsp:sp modelId="{7D2EAB28-6691-405D-B0C2-8A37AEA45B08}">
      <dsp:nvSpPr>
        <dsp:cNvPr id="0" name=""/>
        <dsp:cNvSpPr/>
      </dsp:nvSpPr>
      <dsp:spPr>
        <a:xfrm>
          <a:off x="4099697" y="125"/>
          <a:ext cx="3126953" cy="18761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FFFFFF"/>
              </a:solidFill>
            </a:rPr>
            <a:t>When latency requirement is absent (theoretically infinite) then transmitting at a rate that is lower than channel capacity offers perfect reliability</a:t>
          </a:r>
        </a:p>
      </dsp:txBody>
      <dsp:txXfrm>
        <a:off x="4099697" y="125"/>
        <a:ext cx="3126953" cy="1876171"/>
      </dsp:txXfrm>
    </dsp:sp>
    <dsp:sp modelId="{3031E767-30A3-4A1F-B276-4A5A48BFBC30}">
      <dsp:nvSpPr>
        <dsp:cNvPr id="0" name=""/>
        <dsp:cNvSpPr/>
      </dsp:nvSpPr>
      <dsp:spPr>
        <a:xfrm>
          <a:off x="660049" y="2188993"/>
          <a:ext cx="3126953" cy="18761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FFFFFF"/>
              </a:solidFill>
            </a:rPr>
            <a:t>Definition for Reliability</a:t>
          </a:r>
          <a:r>
            <a:rPr lang="el-GR" sz="1800" b="1" kern="1200" dirty="0">
              <a:solidFill>
                <a:srgbClr val="FFFFFF"/>
              </a:solidFill>
            </a:rPr>
            <a:t> (</a:t>
          </a:r>
          <a:r>
            <a:rPr lang="en-US" sz="1800" b="1" i="1" kern="1200" dirty="0">
              <a:solidFill>
                <a:srgbClr val="FFFFFF"/>
              </a:solidFill>
            </a:rPr>
            <a:t>application perspective</a:t>
          </a:r>
          <a:r>
            <a:rPr lang="en-US" sz="1800" b="1" kern="1200" dirty="0">
              <a:solidFill>
                <a:srgbClr val="FFFFFF"/>
              </a:solidFill>
            </a:rPr>
            <a:t>): </a:t>
          </a:r>
          <a:r>
            <a:rPr lang="en-US" sz="1800" kern="1200" dirty="0">
              <a:solidFill>
                <a:srgbClr val="FFFFFF"/>
              </a:solidFill>
            </a:rPr>
            <a:t>The probability that the latency does not exceed latency constraint (deadline)</a:t>
          </a:r>
        </a:p>
      </dsp:txBody>
      <dsp:txXfrm>
        <a:off x="660049" y="2188993"/>
        <a:ext cx="3126953" cy="1876171"/>
      </dsp:txXfrm>
    </dsp:sp>
    <dsp:sp modelId="{37ED0209-DDC1-427F-A0AD-C755495BB58F}">
      <dsp:nvSpPr>
        <dsp:cNvPr id="0" name=""/>
        <dsp:cNvSpPr/>
      </dsp:nvSpPr>
      <dsp:spPr>
        <a:xfrm>
          <a:off x="4099697" y="2188993"/>
          <a:ext cx="3126953" cy="18761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FFFFFF"/>
              </a:solidFill>
            </a:rPr>
            <a:t>Outage as the probability that it does</a:t>
          </a:r>
        </a:p>
      </dsp:txBody>
      <dsp:txXfrm>
        <a:off x="4099697" y="2188993"/>
        <a:ext cx="3126953" cy="18761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F0B3B4-62A0-4036-A319-A137CBEDA39E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95CB8-4A0C-466A-8AC1-467E0D5067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/>
        <p:txBody>
          <a:bodyPr/>
          <a:lstStyle/>
          <a:p>
            <a:r>
              <a:rPr lang="en-US"/>
              <a:t>Page </a:t>
            </a:r>
            <a:fld id="{465D53FD-DB5F-4815-BF01-6488A8FBD189}" type="slidenum">
              <a:rPr lang="en-US"/>
              <a:t>1</a:t>
            </a:fld>
            <a:endParaRPr lang="en-US"/>
          </a:p>
        </p:txBody>
      </p:sp>
      <p:sp>
        <p:nvSpPr>
          <p:cNvPr id="12289" name="Text Box 1"/>
          <p:cNvSpPr txBox="1">
            <a:spLocks noChangeArrowheads="1"/>
          </p:cNvSpPr>
          <p:nvPr/>
        </p:nvSpPr>
        <p:spPr bwMode="auto">
          <a:xfrm>
            <a:off x="1154113" y="701675"/>
            <a:ext cx="4625975" cy="34686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  <a:effectLst/>
        </p:spPr>
        <p:txBody>
          <a:bodyPr wrap="none" anchor="ctr"/>
          <a:lstStyle/>
          <a:p>
            <a:pPr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503050405090304" pitchFamily="16" charset="0"/>
              <a:buNone/>
            </a:pPr>
            <a:endParaRPr lang="en-GB" sz="2400">
              <a:solidFill>
                <a:srgbClr val="FFFFFF"/>
              </a:solidFill>
              <a:latin typeface="Times New Roman" panose="02020503050405090304" pitchFamily="16" charset="0"/>
              <a:ea typeface="MS Gothic" charset="-128"/>
            </a:endParaRPr>
          </a:p>
        </p:txBody>
      </p:sp>
      <p:sp>
        <p:nvSpPr>
          <p:cNvPr id="12290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23925" y="4408488"/>
            <a:ext cx="5086350" cy="4270375"/>
          </a:xfrm>
          <a:prstGeom prst="rect">
            <a:avLst/>
          </a:prstGeom>
          <a:noFill/>
          <a:ln>
            <a:rou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54113" y="701675"/>
            <a:ext cx="4624387" cy="3467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3"/>
          </p:nvPr>
        </p:nvSpPr>
        <p:spPr/>
        <p:txBody>
          <a:bodyPr/>
          <a:lstStyle/>
          <a:p>
            <a:r>
              <a:rPr lang="en-US"/>
              <a:t>Page </a:t>
            </a:r>
            <a:fld id="{47A7FEEB-9CD2-43FE-843C-C5350BEACB45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98668-FB21-1AA7-C2A6-04DFF8120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1A0AD4E-CEB0-B50F-D6B8-FE5CE9493B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54113" y="701675"/>
            <a:ext cx="4624387" cy="3467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8B85DA-29BE-B625-669F-B288754FF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8648405-E416-DDAD-4D6A-DDBD9D6FFA68}"/>
              </a:ext>
            </a:extLst>
          </p:cNvPr>
          <p:cNvSpPr>
            <a:spLocks noGrp="1"/>
          </p:cNvSpPr>
          <p:nvPr>
            <p:ph type="sldNum" idx="13"/>
          </p:nvPr>
        </p:nvSpPr>
        <p:spPr/>
        <p:txBody>
          <a:bodyPr/>
          <a:lstStyle/>
          <a:p>
            <a:r>
              <a:rPr lang="en-US"/>
              <a:t>Page </a:t>
            </a:r>
            <a:fld id="{47A7FEEB-9CD2-43FE-843C-C5350BEACB4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478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Slide </a:t>
            </a:r>
            <a:fld id="{DE40C9FC-4879-4F20-9ECA-A574A90476B7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Slide </a:t>
            </a:r>
            <a:fld id="{440F5867-744E-4AA6-B0ED-4C44D2DFBB7B}" type="slidenum">
              <a:rPr lang="en-GB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Slide </a:t>
            </a:r>
            <a:fld id="{3ABCC52B-A3F7-440B-BBF2-55191E6E777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08413" cy="41132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981200"/>
            <a:ext cx="3810000" cy="41132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Slide </a:t>
            </a:r>
            <a:fld id="{1CD163DD-D5E7-41DA-95F2-71530C24F8C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Slide </a:t>
            </a:r>
            <a:fld id="{06B781AF-4CCF-49B0-A572-DE54FBE5D942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Slide </a:t>
            </a:r>
            <a:fld id="{F5D8E26B-7BCF-4D25-9C89-0168A6618F18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85800"/>
            <a:ext cx="7770813" cy="106521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vert="horz" wrap="square" lIns="92160" tIns="46080" rIns="92160" bIns="46080" numCol="1" anchor="ctr" anchorCtr="0" compatLnSpc="1"/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0813" cy="411321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vert="horz" wrap="square" lIns="92160" tIns="46080" rIns="92160" bIns="46080" numCol="1" anchor="t" anchorCtr="0" compatLnSpc="1"/>
          <a:lstStyle/>
          <a:p>
            <a:pPr lvl="0"/>
            <a:r>
              <a:rPr lang="en-GB" dirty="0"/>
              <a:t>Click to edit the outline text format</a:t>
            </a:r>
          </a:p>
          <a:p>
            <a:pPr lvl="1"/>
            <a:r>
              <a:rPr lang="en-GB" dirty="0"/>
              <a:t>Second Outline Level</a:t>
            </a:r>
          </a:p>
          <a:p>
            <a:pPr lvl="2"/>
            <a:r>
              <a:rPr lang="en-GB" dirty="0"/>
              <a:t>Third Outline Level</a:t>
            </a:r>
          </a:p>
          <a:p>
            <a:pPr lvl="3"/>
            <a:r>
              <a:rPr lang="en-GB" dirty="0"/>
              <a:t>Fourth Outline Level</a:t>
            </a:r>
          </a:p>
          <a:p>
            <a:pPr lvl="4"/>
            <a:r>
              <a:rPr lang="en-GB" dirty="0"/>
              <a:t>Fifth Outline Level</a:t>
            </a:r>
          </a:p>
          <a:p>
            <a:pPr lvl="4"/>
            <a:r>
              <a:rPr lang="en-GB" dirty="0"/>
              <a:t>Sixth Outline Level</a:t>
            </a:r>
          </a:p>
          <a:p>
            <a:pPr lvl="4"/>
            <a:r>
              <a:rPr lang="en-GB" dirty="0"/>
              <a:t>Seventh Outline Level</a:t>
            </a:r>
          </a:p>
          <a:p>
            <a:pPr lvl="4"/>
            <a:r>
              <a:rPr lang="en-GB" dirty="0"/>
              <a:t>Eighth Outline Level</a:t>
            </a:r>
          </a:p>
          <a:p>
            <a:pPr lvl="4"/>
            <a:r>
              <a:rPr lang="en-GB" dirty="0"/>
              <a:t>Ninth Outline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4344988" y="6475413"/>
            <a:ext cx="528637" cy="363537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vert="horz" wrap="square" lIns="0" tIns="0" rIns="0" bIns="0" numCol="1" anchor="t" anchorCtr="0" compatLnSpc="1"/>
          <a:lstStyle>
            <a:lvl1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cs typeface="Arial Unicode MS" panose="020B0604020202020204" charset="-122"/>
              </a:defRPr>
            </a:lvl1pPr>
          </a:lstStyle>
          <a:p>
            <a:pPr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503050405090304" pitchFamily="16" charset="0"/>
              <a:buNone/>
            </a:pPr>
            <a:r>
              <a:rPr lang="en-GB"/>
              <a:t>Slide </a:t>
            </a:r>
            <a:fld id="{D09C756B-EB39-4236-ADBB-73052B179AE4}" type="slidenum">
              <a:rPr lang="en-GB"/>
              <a:t>‹#›</a:t>
            </a:fld>
            <a:endParaRPr lang="en-GB"/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685800" y="609600"/>
            <a:ext cx="7772400" cy="1588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</a:ln>
          <a:effectLst/>
        </p:spPr>
        <p:txBody>
          <a:bodyPr/>
          <a:lstStyle/>
          <a:p>
            <a:pPr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503050405090304" pitchFamily="16" charset="0"/>
              <a:buNone/>
            </a:pPr>
            <a:endParaRPr lang="en-GB" sz="2400" dirty="0">
              <a:solidFill>
                <a:srgbClr val="000000"/>
              </a:solidFill>
            </a:endParaRPr>
          </a:p>
        </p:txBody>
      </p:sp>
      <p:sp>
        <p:nvSpPr>
          <p:cNvPr id="1031" name="Rectangle 7"/>
          <p:cNvSpPr>
            <a:spLocks noChangeArrowheads="1"/>
          </p:cNvSpPr>
          <p:nvPr userDrawn="1"/>
        </p:nvSpPr>
        <p:spPr bwMode="auto">
          <a:xfrm>
            <a:off x="684213" y="6475413"/>
            <a:ext cx="639214" cy="184666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wrap="none" lIns="0" tIns="0" rIns="0" bIns="0">
            <a:spAutoFit/>
          </a:bodyPr>
          <a:lstStyle/>
          <a:p>
            <a:pPr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503050405090304" pitchFamily="1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200" dirty="0">
                <a:solidFill>
                  <a:srgbClr val="000000"/>
                </a:solidFill>
              </a:rPr>
              <a:t>Nov. 2024</a:t>
            </a:r>
            <a:endParaRPr lang="en-GB" sz="1200" dirty="0">
              <a:solidFill>
                <a:srgbClr val="000000"/>
              </a:solidFill>
            </a:endParaRPr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685800" y="6477000"/>
            <a:ext cx="7848600" cy="1588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</a:ln>
          <a:effectLst/>
        </p:spPr>
        <p:txBody>
          <a:bodyPr/>
          <a:lstStyle/>
          <a:p>
            <a:pPr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503050405090304" pitchFamily="16" charset="0"/>
              <a:buNone/>
            </a:pPr>
            <a:endParaRPr lang="en-GB" sz="2400">
              <a:solidFill>
                <a:srgbClr val="000000"/>
              </a:solidFill>
            </a:endParaRPr>
          </a:p>
        </p:txBody>
      </p:sp>
      <p:sp>
        <p:nvSpPr>
          <p:cNvPr id="10" name="Date Placeholder 3"/>
          <p:cNvSpPr txBox="1"/>
          <p:nvPr userDrawn="1"/>
        </p:nvSpPr>
        <p:spPr bwMode="auto">
          <a:xfrm>
            <a:off x="5000628" y="357166"/>
            <a:ext cx="3500462" cy="273050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vert="horz" wrap="square" lIns="0" tIns="0" rIns="0" bIns="0" numCol="1" anchor="b" anchorCtr="0" compatLnSpc="1"/>
          <a:lstStyle>
            <a:lvl1pPr>
              <a:defRPr/>
            </a:lvl1pPr>
          </a:lstStyle>
          <a:p>
            <a:pPr algn="r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503050405090304" pitchFamily="1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b="1" dirty="0">
                <a:solidFill>
                  <a:srgbClr val="000000"/>
                </a:solidFill>
                <a:cs typeface="Arial Unicode MS" panose="020B0604020202020204" charset="-122"/>
              </a:rPr>
              <a:t>doc.: </a:t>
            </a:r>
            <a:r>
              <a:rPr lang="en-US" altLang="zh-CN" b="1" dirty="0" err="1">
                <a:solidFill>
                  <a:srgbClr val="000000"/>
                </a:solidFill>
                <a:cs typeface="Arial Unicode MS" panose="020B0604020202020204" charset="-122"/>
              </a:rPr>
              <a:t>iSLA</a:t>
            </a:r>
            <a:r>
              <a:rPr lang="en-GB" b="1" dirty="0">
                <a:solidFill>
                  <a:srgbClr val="000000"/>
                </a:solidFill>
                <a:cs typeface="Arial Unicode MS" panose="020B0604020202020204" charset="-122"/>
              </a:rPr>
              <a:t>-24/</a:t>
            </a:r>
            <a:r>
              <a:rPr lang="en-US" altLang="zh-CN" b="1" dirty="0" err="1">
                <a:solidFill>
                  <a:srgbClr val="000000"/>
                </a:solidFill>
                <a:cs typeface="Arial Unicode MS" panose="020B0604020202020204" charset="-122"/>
              </a:rPr>
              <a:t>xxxx</a:t>
            </a:r>
            <a:r>
              <a:rPr lang="en-GB" b="1" dirty="0">
                <a:solidFill>
                  <a:srgbClr val="000000"/>
                </a:solidFill>
                <a:cs typeface="Arial Unicode MS" panose="020B0604020202020204" charset="-122"/>
              </a:rPr>
              <a:t>r0</a:t>
            </a:r>
          </a:p>
        </p:txBody>
      </p:sp>
      <p:pic>
        <p:nvPicPr>
          <p:cNvPr id="11" name="Picture 2" descr="https://img0.baidu.com/it/u=2707654702,1591402717&amp;fm=253&amp;fmt=auto&amp;app=120&amp;f=JPEG?w=712&amp;h=634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90" y="37322"/>
            <a:ext cx="610756" cy="54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7"/>
          <p:cNvSpPr>
            <a:spLocks noChangeArrowheads="1"/>
          </p:cNvSpPr>
          <p:nvPr userDrawn="1"/>
        </p:nvSpPr>
        <p:spPr bwMode="auto">
          <a:xfrm>
            <a:off x="6858000" y="6472515"/>
            <a:ext cx="1676400" cy="187564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wrap="square" lIns="0" tIns="0" rIns="0" bIns="0">
            <a:spAutoFit/>
          </a:bodyPr>
          <a:lstStyle/>
          <a:p>
            <a:pPr algn="r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503050405090304" pitchFamily="1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200" dirty="0">
                <a:solidFill>
                  <a:srgbClr val="000000"/>
                </a:solidFill>
              </a:rPr>
              <a:t>University of Thessaly</a:t>
            </a:r>
            <a:endParaRPr lang="en-GB" sz="1200" dirty="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/>
  <p:txStyles>
    <p:titleStyle>
      <a:lvl1pPr algn="ctr" defTabSz="44958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503050405090304" pitchFamily="16" charset="0"/>
        <a:defRPr sz="3200" b="1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4958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503050405090304" pitchFamily="16" charset="0"/>
        <a:defRPr sz="3200" b="1">
          <a:solidFill>
            <a:srgbClr val="000000"/>
          </a:solidFill>
          <a:latin typeface="Times New Roman" panose="02020503050405090304" pitchFamily="16" charset="0"/>
          <a:ea typeface="MS Gothic" charset="-128"/>
        </a:defRPr>
      </a:lvl2pPr>
      <a:lvl3pPr marL="1143000" indent="-228600" algn="ctr" defTabSz="44958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503050405090304" pitchFamily="16" charset="0"/>
        <a:defRPr sz="3200" b="1">
          <a:solidFill>
            <a:srgbClr val="000000"/>
          </a:solidFill>
          <a:latin typeface="Times New Roman" panose="02020503050405090304" pitchFamily="16" charset="0"/>
          <a:ea typeface="MS Gothic" charset="-128"/>
        </a:defRPr>
      </a:lvl3pPr>
      <a:lvl4pPr marL="1600200" indent="-228600" algn="ctr" defTabSz="44958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503050405090304" pitchFamily="16" charset="0"/>
        <a:defRPr sz="3200" b="1">
          <a:solidFill>
            <a:srgbClr val="000000"/>
          </a:solidFill>
          <a:latin typeface="Times New Roman" panose="02020503050405090304" pitchFamily="16" charset="0"/>
          <a:ea typeface="MS Gothic" charset="-128"/>
        </a:defRPr>
      </a:lvl4pPr>
      <a:lvl5pPr marL="2057400" indent="-228600" algn="ctr" defTabSz="44958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503050405090304" pitchFamily="16" charset="0"/>
        <a:defRPr sz="3200" b="1">
          <a:solidFill>
            <a:srgbClr val="000000"/>
          </a:solidFill>
          <a:latin typeface="Times New Roman" panose="02020503050405090304" pitchFamily="16" charset="0"/>
          <a:ea typeface="MS Gothic" charset="-128"/>
        </a:defRPr>
      </a:lvl5pPr>
      <a:lvl6pPr marL="2514600" indent="-228600" algn="ctr" defTabSz="44958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503050405090304" pitchFamily="16" charset="0"/>
        <a:defRPr sz="3200" b="1">
          <a:solidFill>
            <a:srgbClr val="000000"/>
          </a:solidFill>
          <a:latin typeface="Times New Roman" panose="02020503050405090304" pitchFamily="16" charset="0"/>
          <a:ea typeface="MS Gothic" charset="-128"/>
        </a:defRPr>
      </a:lvl6pPr>
      <a:lvl7pPr marL="2971800" indent="-228600" algn="ctr" defTabSz="44958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503050405090304" pitchFamily="16" charset="0"/>
        <a:defRPr sz="3200" b="1">
          <a:solidFill>
            <a:srgbClr val="000000"/>
          </a:solidFill>
          <a:latin typeface="Times New Roman" panose="02020503050405090304" pitchFamily="16" charset="0"/>
          <a:ea typeface="MS Gothic" charset="-128"/>
        </a:defRPr>
      </a:lvl7pPr>
      <a:lvl8pPr marL="3429000" indent="-228600" algn="ctr" defTabSz="44958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503050405090304" pitchFamily="16" charset="0"/>
        <a:defRPr sz="3200" b="1">
          <a:solidFill>
            <a:srgbClr val="000000"/>
          </a:solidFill>
          <a:latin typeface="Times New Roman" panose="02020503050405090304" pitchFamily="16" charset="0"/>
          <a:ea typeface="MS Gothic" charset="-128"/>
        </a:defRPr>
      </a:lvl8pPr>
      <a:lvl9pPr marL="3886200" indent="-228600" algn="ctr" defTabSz="44958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503050405090304" pitchFamily="16" charset="0"/>
        <a:defRPr sz="3200" b="1">
          <a:solidFill>
            <a:srgbClr val="000000"/>
          </a:solidFill>
          <a:latin typeface="Times New Roman" panose="02020503050405090304" pitchFamily="16" charset="0"/>
          <a:ea typeface="MS Gothic" charset="-128"/>
        </a:defRPr>
      </a:lvl9pPr>
    </p:titleStyle>
    <p:bodyStyle>
      <a:lvl1pPr marL="342900" indent="-342900" algn="l" defTabSz="449580" rtl="0" eaLnBrk="1" fontAlgn="base" hangingPunct="1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503050405090304" pitchFamily="16" charset="0"/>
        <a:defRPr sz="2400" b="1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580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503050405090304" pitchFamily="16" charset="0"/>
        <a:defRPr sz="2000">
          <a:solidFill>
            <a:srgbClr val="000000"/>
          </a:solidFill>
          <a:latin typeface="+mn-lt"/>
          <a:ea typeface="+mn-ea"/>
        </a:defRPr>
      </a:lvl2pPr>
      <a:lvl3pPr marL="1143000" indent="-228600" algn="l" defTabSz="449580" rtl="0" eaLnBrk="1" fontAlgn="base" hangingPunct="1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anose="02020503050405090304" pitchFamily="16" charset="0"/>
        <a:defRPr>
          <a:solidFill>
            <a:srgbClr val="000000"/>
          </a:solidFill>
          <a:latin typeface="+mn-lt"/>
          <a:ea typeface="+mn-ea"/>
        </a:defRPr>
      </a:lvl3pPr>
      <a:lvl4pPr marL="1600200" indent="-228600" algn="l" defTabSz="449580" rtl="0" eaLnBrk="1" fontAlgn="base" hangingPunct="1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503050405090304" pitchFamily="16" charset="0"/>
        <a:defRPr sz="1600">
          <a:solidFill>
            <a:srgbClr val="000000"/>
          </a:solidFill>
          <a:latin typeface="+mn-lt"/>
          <a:ea typeface="+mn-ea"/>
        </a:defRPr>
      </a:lvl4pPr>
      <a:lvl5pPr marL="2057400" indent="-228600" algn="l" defTabSz="449580" rtl="0" eaLnBrk="1" fontAlgn="base" hangingPunct="1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503050405090304" pitchFamily="16" charset="0"/>
        <a:defRPr sz="1600">
          <a:solidFill>
            <a:srgbClr val="000000"/>
          </a:solidFill>
          <a:latin typeface="+mn-lt"/>
          <a:ea typeface="+mn-ea"/>
        </a:defRPr>
      </a:lvl5pPr>
      <a:lvl6pPr marL="2514600" indent="-228600" algn="l" defTabSz="449580" rtl="0" eaLnBrk="1" fontAlgn="base" hangingPunct="1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503050405090304" pitchFamily="16" charset="0"/>
        <a:defRPr sz="1600">
          <a:solidFill>
            <a:srgbClr val="000000"/>
          </a:solidFill>
          <a:latin typeface="+mn-lt"/>
          <a:ea typeface="+mn-ea"/>
        </a:defRPr>
      </a:lvl6pPr>
      <a:lvl7pPr marL="2971800" indent="-228600" algn="l" defTabSz="449580" rtl="0" eaLnBrk="1" fontAlgn="base" hangingPunct="1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503050405090304" pitchFamily="16" charset="0"/>
        <a:defRPr sz="1600">
          <a:solidFill>
            <a:srgbClr val="000000"/>
          </a:solidFill>
          <a:latin typeface="+mn-lt"/>
          <a:ea typeface="+mn-ea"/>
        </a:defRPr>
      </a:lvl7pPr>
      <a:lvl8pPr marL="3429000" indent="-228600" algn="l" defTabSz="449580" rtl="0" eaLnBrk="1" fontAlgn="base" hangingPunct="1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503050405090304" pitchFamily="16" charset="0"/>
        <a:defRPr sz="1600">
          <a:solidFill>
            <a:srgbClr val="000000"/>
          </a:solidFill>
          <a:latin typeface="+mn-lt"/>
          <a:ea typeface="+mn-ea"/>
        </a:defRPr>
      </a:lvl8pPr>
      <a:lvl9pPr marL="3886200" indent="-228600" algn="l" defTabSz="449580" rtl="0" eaLnBrk="1" fontAlgn="base" hangingPunct="1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503050405090304" pitchFamily="16" charset="0"/>
        <a:defRPr sz="16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1.em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db.cept.org/download/1563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GB" dirty="0"/>
              <a:t>Slide </a:t>
            </a:r>
            <a:fld id="{93823DB3-BAA4-4F4A-B4B3-ED9ABE70E976}" type="slidenum">
              <a:rPr lang="en-GB"/>
              <a:t>1</a:t>
            </a:fld>
            <a:endParaRPr lang="en-GB" dirty="0"/>
          </a:p>
        </p:txBody>
      </p:sp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xfrm>
            <a:off x="285750" y="814070"/>
            <a:ext cx="8503285" cy="10668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dirty="0">
                <a:solidFill>
                  <a:schemeClr val="bg1"/>
                </a:solidFill>
              </a:rPr>
              <a:t>WI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r>
              <a:rPr lang="en-US" altLang="zh-CN" dirty="0">
                <a:solidFill>
                  <a:schemeClr val="bg1"/>
                </a:solidFill>
              </a:rPr>
              <a:t>SLB-</a:t>
            </a:r>
            <a:r>
              <a:rPr lang="en-US" altLang="zh-CN" dirty="0" err="1">
                <a:solidFill>
                  <a:schemeClr val="bg1"/>
                </a:solidFill>
              </a:rPr>
              <a:t>mmW</a:t>
            </a:r>
            <a:r>
              <a:rPr lang="en-US" altLang="zh-CN" dirty="0">
                <a:solidFill>
                  <a:schemeClr val="bg1"/>
                </a:solidFill>
              </a:rPr>
              <a:t> meeting 1</a:t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en-US" altLang="zh-CN" dirty="0">
                <a:solidFill>
                  <a:srgbClr val="C00000"/>
                </a:solidFill>
              </a:rPr>
              <a:t>Latency and Reliability for SparkLink over mmWave Bands: A Physical Layer Perspective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48286" y="2139412"/>
            <a:ext cx="7772400" cy="396875"/>
          </a:xfrm>
        </p:spPr>
        <p:txBody>
          <a:bodyPr/>
          <a:lstStyle/>
          <a:p>
            <a:pPr algn="ctr">
              <a:spcBef>
                <a:spcPts val="500"/>
              </a:spcBef>
              <a:tabLst>
                <a:tab pos="912495" algn="l"/>
                <a:tab pos="1826895" algn="l"/>
                <a:tab pos="2741295" algn="l"/>
                <a:tab pos="3655695" algn="l"/>
                <a:tab pos="4570095" algn="l"/>
                <a:tab pos="5484495" algn="l"/>
                <a:tab pos="6398895" algn="l"/>
                <a:tab pos="7313295" algn="l"/>
                <a:tab pos="8227695" algn="l"/>
                <a:tab pos="9142095" algn="l"/>
                <a:tab pos="10056495" algn="l"/>
              </a:tabLst>
            </a:pPr>
            <a:r>
              <a:rPr lang="en-GB" sz="2000" dirty="0"/>
              <a:t>Date:</a:t>
            </a:r>
            <a:r>
              <a:rPr lang="en-GB" sz="2000" b="0" dirty="0"/>
              <a:t> 2024-</a:t>
            </a:r>
            <a:r>
              <a:rPr lang="en-US" altLang="en-GB" sz="2000" b="0" dirty="0"/>
              <a:t>11</a:t>
            </a:r>
            <a:r>
              <a:rPr lang="en-GB" sz="2000" b="0" dirty="0"/>
              <a:t>-</a:t>
            </a:r>
            <a:r>
              <a:rPr lang="en-US" altLang="en-GB" sz="2000" b="0" dirty="0"/>
              <a:t>19</a:t>
            </a: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533400" y="2590799"/>
            <a:ext cx="1447800" cy="381000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92160" tIns="46080" rIns="92160" bIns="46080"/>
          <a:lstStyle/>
          <a:p>
            <a:pPr defTabSz="44958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503050405090304" pitchFamily="16" charset="0"/>
              <a:buNone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altLang="zh-CN" sz="2000" dirty="0">
                <a:solidFill>
                  <a:srgbClr val="000000"/>
                </a:solidFill>
              </a:rPr>
              <a:t>Source</a:t>
            </a:r>
            <a:r>
              <a:rPr lang="en-GB" sz="2000" dirty="0">
                <a:solidFill>
                  <a:srgbClr val="000000"/>
                </a:solidFill>
              </a:rPr>
              <a:t>:</a:t>
            </a:r>
          </a:p>
          <a:p>
            <a:pPr defTabSz="44958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503050405090304" pitchFamily="16" charset="0"/>
              <a:buNone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endParaRPr lang="en-GB" sz="2000" dirty="0">
              <a:solidFill>
                <a:srgbClr val="000000"/>
              </a:solidFill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302844"/>
              </p:ext>
            </p:extLst>
          </p:nvPr>
        </p:nvGraphicFramePr>
        <p:xfrm>
          <a:off x="648286" y="3200400"/>
          <a:ext cx="7581315" cy="86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7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7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7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+mn-lt"/>
                        </a:rPr>
                        <a:t>Affiliation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+mn-lt"/>
                        </a:rPr>
                        <a:t>Contact 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+mn-lt"/>
                        </a:rPr>
                        <a:t>Email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+mn-lt"/>
                        </a:rPr>
                        <a:t>University of Thessaly</a:t>
                      </a:r>
                      <a:br>
                        <a:rPr lang="en-US" altLang="zh-CN" sz="1200" dirty="0">
                          <a:solidFill>
                            <a:schemeClr val="tx1"/>
                          </a:solidFill>
                          <a:latin typeface="+mn-lt"/>
                        </a:rPr>
                      </a:b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+mn-lt"/>
                        </a:rPr>
                        <a:t>Greece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+mn-lt"/>
                        </a:rPr>
                        <a:t>Prof. Theodoros Tsiftsis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solidFill>
                            <a:schemeClr val="tx1"/>
                          </a:solidFill>
                          <a:latin typeface="+mn-lt"/>
                        </a:rPr>
                        <a:t>tsiftsis@uth.gr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39A84-328E-CD9C-0E0F-AE04BAF65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C54C10-C02A-558A-15D1-B26CA301C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Reliability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6A431B-DE5E-342B-BF4C-1978C14B7D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440F5867-744E-4AA6-B0ED-4C44D2DFBB7B}" type="slidenum">
              <a:rPr lang="en-GB" smtClean="0"/>
              <a:t>10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E9B9C48-FCE7-9277-D3D5-249C835536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800100" lvl="1" indent="-342900">
                  <a:buFont typeface="Wingdings" pitchFamily="2" charset="2"/>
                  <a:buChar char="Ø"/>
                </a:pPr>
                <a:r>
                  <a:rPr lang="en-US" b="1" dirty="0"/>
                  <a:t>Reliability: </a:t>
                </a:r>
                <a:r>
                  <a:rPr lang="en-US" dirty="0"/>
                  <a:t>Probability that a data of size 𝐷 is successfully transferred with a time period 𝑇 (</a:t>
                </a:r>
                <a:r>
                  <a:rPr lang="en-US" dirty="0">
                    <a:solidFill>
                      <a:srgbClr val="FF0000"/>
                    </a:solidFill>
                  </a:rPr>
                  <a:t>Aim: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&gt;99.999%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>
                  <a:buFont typeface="Wingdings" pitchFamily="2" charset="2"/>
                  <a:buChar char="Ø"/>
                </a:pPr>
                <a:endParaRPr lang="en-US" dirty="0"/>
              </a:p>
              <a:p>
                <a:pPr marL="800100" lvl="1" indent="-342900">
                  <a:buFont typeface="Wingdings" pitchFamily="2" charset="2"/>
                  <a:buChar char="Ø"/>
                </a:pPr>
                <a:r>
                  <a:rPr lang="en-US" b="1" dirty="0"/>
                  <a:t>Reliability per Node: </a:t>
                </a:r>
                <a:r>
                  <a:rPr lang="en-US" dirty="0"/>
                  <a:t>The transmission error probability, </a:t>
                </a:r>
                <a:br>
                  <a:rPr lang="en-US" dirty="0"/>
                </a:br>
                <a:r>
                  <a:rPr lang="en-US" dirty="0"/>
                  <a:t>queuing delay violation probability and proactive packet </a:t>
                </a:r>
                <a:br>
                  <a:rPr lang="en-US" dirty="0"/>
                </a:br>
                <a:r>
                  <a:rPr lang="en-US" dirty="0"/>
                  <a:t>dropping probability</a:t>
                </a:r>
              </a:p>
              <a:p>
                <a:pPr marL="800100" lvl="1" indent="-342900">
                  <a:buFont typeface="Wingdings" pitchFamily="2" charset="2"/>
                  <a:buChar char="Ø"/>
                </a:pPr>
                <a:endParaRPr lang="en-US" dirty="0"/>
              </a:p>
              <a:p>
                <a:pPr marL="800100" lvl="1" indent="-342900">
                  <a:buFont typeface="Wingdings" pitchFamily="2" charset="2"/>
                  <a:buChar char="Ø"/>
                </a:pPr>
                <a:r>
                  <a:rPr lang="en-US" dirty="0"/>
                  <a:t> </a:t>
                </a:r>
                <a:r>
                  <a:rPr lang="en-US" b="1" dirty="0"/>
                  <a:t>Control channel reliability: </a:t>
                </a:r>
                <a:r>
                  <a:rPr lang="en-US" dirty="0"/>
                  <a:t>The probability of successfully decoding the scheduling grant or other metadata </a:t>
                </a:r>
              </a:p>
              <a:p>
                <a:pPr marL="457200" lvl="1" indent="0"/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E9B9C48-FCE7-9277-D3D5-249C835536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64CA010F-85AC-766F-4085-E936827D8077}"/>
              </a:ext>
            </a:extLst>
          </p:cNvPr>
          <p:cNvSpPr/>
          <p:nvPr/>
        </p:nvSpPr>
        <p:spPr>
          <a:xfrm rot="16200000">
            <a:off x="-390141" y="3253408"/>
            <a:ext cx="239681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 packet drop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75504A-331A-27ED-DCD1-F8BE8A0A8B74}"/>
              </a:ext>
            </a:extLst>
          </p:cNvPr>
          <p:cNvSpPr/>
          <p:nvPr/>
        </p:nvSpPr>
        <p:spPr>
          <a:xfrm rot="5400000">
            <a:off x="6964145" y="3525946"/>
            <a:ext cx="263886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No packet delay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FBBD83-FD70-5E58-BC09-7FB9565C984D}"/>
              </a:ext>
            </a:extLst>
          </p:cNvPr>
          <p:cNvSpPr/>
          <p:nvPr/>
        </p:nvSpPr>
        <p:spPr>
          <a:xfrm>
            <a:off x="2577744" y="5347976"/>
            <a:ext cx="398692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cap="none" spc="0" dirty="0">
                <a:ln/>
                <a:solidFill>
                  <a:schemeClr val="accent3"/>
                </a:solidFill>
                <a:effectLst/>
              </a:rPr>
              <a:t>No erroneously decoding</a:t>
            </a:r>
          </a:p>
        </p:txBody>
      </p:sp>
    </p:spTree>
    <p:extLst>
      <p:ext uri="{BB962C8B-B14F-4D97-AF65-F5344CB8AC3E}">
        <p14:creationId xmlns:p14="http://schemas.microsoft.com/office/powerpoint/2010/main" val="1363197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12781-D9B8-A7B7-BDC4-0623C0D76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2AB2DC-DFB6-A9FE-0830-63B3C7ACB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SLB Reliability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CA341F-DF86-574B-AB7B-BE21E95821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440F5867-744E-4AA6-B0ED-4C44D2DFBB7B}" type="slidenum">
              <a:rPr lang="en-GB" smtClean="0"/>
              <a:t>11</a:t>
            </a:fld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D70BD-A663-614E-2E65-C81ACEB42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>
              <a:buFont typeface="Arial" panose="020B0604020202020204" pitchFamily="34" charset="0"/>
              <a:buChar char="•"/>
            </a:pPr>
            <a:r>
              <a:rPr lang="en-US" altLang="zh-CN" dirty="0"/>
              <a:t>Coding Scheme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altLang="zh-CN" dirty="0"/>
              <a:t>Polar code to correct errors</a:t>
            </a:r>
          </a:p>
          <a:p>
            <a:pPr marL="1200150" lvl="2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altLang="zh-CN" dirty="0"/>
              <a:t>capability for large code lengths</a:t>
            </a:r>
          </a:p>
          <a:p>
            <a:pPr marL="1200150" lvl="2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altLang="zh-CN" dirty="0"/>
              <a:t>superb performance when correcting random errors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altLang="zh-CN" dirty="0"/>
              <a:t>SLB adopts cyclic redundancy check (CRC)-assisted Polar codes with successive-cancellation list (SCL) decoders</a:t>
            </a:r>
          </a:p>
          <a:p>
            <a:pPr marL="800100" lvl="1" indent="-342900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905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BFEE1-048C-75F5-2C31-CFC6C426B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EA44BE-B6B6-3B1D-3C2A-F951A5574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Reliability SLB vs </a:t>
            </a:r>
            <a:r>
              <a:rPr lang="en-US" altLang="zh-CN" dirty="0" err="1"/>
              <a:t>WiFi</a:t>
            </a:r>
            <a:r>
              <a:rPr lang="en-US" altLang="zh-CN" dirty="0"/>
              <a:t> 6 [1]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975C4B-ADB1-D491-473A-A1DCDF0E5C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440F5867-744E-4AA6-B0ED-4C44D2DFBB7B}" type="slidenum">
              <a:rPr lang="en-GB" smtClean="0"/>
              <a:t>12</a:t>
            </a:fld>
            <a:endParaRPr lang="en-GB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D8F60B7-9F82-579B-43DF-3AF2387B16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1097" y="2159227"/>
            <a:ext cx="6527824" cy="356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78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5F5DC-C943-9111-3CF2-FADFB4813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2F5CA5-E6EF-AE5E-0726-01E33D370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SLB Reliability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418D4D-52A3-45C4-A060-76248368DE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440F5867-744E-4AA6-B0ED-4C44D2DFBB7B}" type="slidenum">
              <a:rPr lang="en-GB" smtClean="0"/>
              <a:t>13</a:t>
            </a:fld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28A64F-31F5-1B28-B372-F879DB8ED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>
              <a:buFont typeface="Arial" panose="020B0604020202020204" pitchFamily="34" charset="0"/>
              <a:buChar char="•"/>
            </a:pPr>
            <a:r>
              <a:rPr lang="en-US" altLang="zh-CN" dirty="0"/>
              <a:t>Retransmission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altLang="zh-CN" dirty="0"/>
              <a:t>HARQ is deployed to improve the reliability while decreasing the number of retransmissions.</a:t>
            </a:r>
          </a:p>
          <a:p>
            <a:pPr marL="1200150" lvl="2" indent="-342900">
              <a:buFont typeface="Wingdings" pitchFamily="2" charset="2"/>
              <a:buChar char="Ø"/>
            </a:pPr>
            <a:r>
              <a:rPr lang="en-US" dirty="0">
                <a:solidFill>
                  <a:srgbClr val="FF0000"/>
                </a:solidFill>
              </a:rPr>
              <a:t>time variability of channels</a:t>
            </a:r>
          </a:p>
          <a:p>
            <a:pPr marL="1200150" lvl="2" indent="-342900">
              <a:buFont typeface="Wingdings" pitchFamily="2" charset="2"/>
              <a:buChar char="Ø"/>
            </a:pPr>
            <a:r>
              <a:rPr lang="en-US" dirty="0">
                <a:solidFill>
                  <a:srgbClr val="FF0000"/>
                </a:solidFill>
              </a:rPr>
              <a:t>multipath effect</a:t>
            </a:r>
          </a:p>
          <a:p>
            <a:pPr marL="1200150" lvl="2" indent="-342900">
              <a:buFont typeface="Wingdings" pitchFamily="2" charset="2"/>
              <a:buChar char="Ø"/>
            </a:pPr>
            <a:r>
              <a:rPr lang="en-US" dirty="0">
                <a:solidFill>
                  <a:srgbClr val="FF0000"/>
                </a:solidFill>
              </a:rPr>
              <a:t>other unpredictable interferences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126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6EAD0-4214-4447-BE0C-0BC9FAC19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Coupling Latency &amp; Reliability</a:t>
            </a:r>
            <a:endParaRPr lang="el-GR" sz="3200" dirty="0">
              <a:solidFill>
                <a:schemeClr val="tx2"/>
              </a:solidFill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62E348A1-A149-1FBC-4C36-EBDF2120F5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061141"/>
              </p:ext>
            </p:extLst>
          </p:nvPr>
        </p:nvGraphicFramePr>
        <p:xfrm>
          <a:off x="628650" y="1763015"/>
          <a:ext cx="7886700" cy="4065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9A7915EC-36E6-4DA8-94BF-696851D39E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2475" y="3419475"/>
            <a:ext cx="19050" cy="190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28FD8-3044-4C6A-9E4E-C62B46512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A977F-235B-4217-AA0B-4C6D1B54348B}" type="slidenum">
              <a:rPr lang="el-GR" smtClean="0"/>
              <a:t>14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41106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FC528-C66D-8F69-CE9B-AA1DFD89C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AD875E-D885-5D9A-4BC3-DD9B9BBBA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mmWave</a:t>
            </a:r>
            <a:r>
              <a:rPr lang="en-US" altLang="zh-CN" dirty="0"/>
              <a:t> Impact on Latency &amp; Reliability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791FA8-F02C-7EA1-9881-9F56513A85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440F5867-744E-4AA6-B0ED-4C44D2DFBB7B}" type="slidenum">
              <a:rPr lang="en-GB" smtClean="0"/>
              <a:t>15</a:t>
            </a:fld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A91C59-968C-725D-1C1D-3ED9F76FF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/>
            <a:r>
              <a:rPr lang="en-US" dirty="0">
                <a:solidFill>
                  <a:srgbClr val="00B050"/>
                </a:solidFill>
              </a:rPr>
              <a:t>Pros</a:t>
            </a:r>
          </a:p>
          <a:p>
            <a:pPr marL="400050">
              <a:buFont typeface="Wingdings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High Bandwidth</a:t>
            </a:r>
          </a:p>
          <a:p>
            <a:pPr marL="857250" lvl="1" indent="-342900">
              <a:buFont typeface="Arial" panose="020B0604020202020204" pitchFamily="34" charset="0"/>
              <a:buChar char="•"/>
            </a:pPr>
            <a:r>
              <a:rPr lang="en-US" dirty="0"/>
              <a:t>higher data rates</a:t>
            </a:r>
          </a:p>
          <a:p>
            <a:pPr marL="400050">
              <a:buFont typeface="Wingdings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High Capacity</a:t>
            </a:r>
          </a:p>
          <a:p>
            <a:pPr marL="857250" lvl="1" indent="-342900">
              <a:buFont typeface="Arial" panose="020B0604020202020204" pitchFamily="34" charset="0"/>
              <a:buChar char="•"/>
            </a:pPr>
            <a:r>
              <a:rPr lang="en-US" dirty="0"/>
              <a:t> more simultaneous connections to support dense deployments</a:t>
            </a:r>
          </a:p>
          <a:p>
            <a:pPr marL="400050">
              <a:buFont typeface="Wingdings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Low Latency (Potential) </a:t>
            </a:r>
          </a:p>
          <a:p>
            <a:pPr marL="857250" lvl="1" indent="-342900">
              <a:buFont typeface="Wingdings" pitchFamily="2" charset="2"/>
              <a:buChar char="ü"/>
            </a:pPr>
            <a:r>
              <a:rPr lang="en-US" dirty="0">
                <a:solidFill>
                  <a:srgbClr val="00B050"/>
                </a:solidFill>
              </a:rPr>
              <a:t>due to less signal dispersion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00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E0849-765C-141A-DBF4-EE2746AD3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D89E4D-69BF-6854-0941-D461550E7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mmWave</a:t>
            </a:r>
            <a:r>
              <a:rPr lang="en-US" altLang="zh-CN" dirty="0"/>
              <a:t> Impact on Latency &amp; Reliability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0EB14E-0C19-FB9D-8215-F5A31D577C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440F5867-744E-4AA6-B0ED-4C44D2DFBB7B}" type="slidenum">
              <a:rPr lang="en-GB" smtClean="0"/>
              <a:t>16</a:t>
            </a:fld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2E0C7B-0002-143A-E570-FDEC92638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/>
            <a:r>
              <a:rPr lang="en-US" dirty="0">
                <a:solidFill>
                  <a:srgbClr val="FF0000"/>
                </a:solidFill>
              </a:rPr>
              <a:t>Cons</a:t>
            </a:r>
          </a:p>
          <a:p>
            <a:pPr marL="400050"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High Path Loss and Penetration Loss </a:t>
            </a:r>
          </a:p>
          <a:p>
            <a:pPr marL="8572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higher path loss and are severely attenuated by obstacles</a:t>
            </a:r>
          </a:p>
          <a:p>
            <a:pPr marL="8572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impacts reliability.</a:t>
            </a:r>
          </a:p>
          <a:p>
            <a:pPr marL="400050"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Susceptibility to Blockage</a:t>
            </a:r>
          </a:p>
          <a:p>
            <a:pPr marL="800100"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Even minor obstructions can significantly impact signal strength, potentially leading to connection drops and impacting reliability</a:t>
            </a:r>
          </a:p>
          <a:p>
            <a:pPr marL="400050"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Increased Complexity</a:t>
            </a:r>
          </a:p>
          <a:p>
            <a:pPr marL="8572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advanced beamforming techniques to overcome the inherent limitations of the frequency band</a:t>
            </a:r>
          </a:p>
          <a:p>
            <a:pPr marL="400050"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Rain Fade  </a:t>
            </a:r>
            <a:endParaRPr lang="el-G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719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7AB6C-C775-8D69-CF09-CFE081E97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244020-ABD6-D1DC-346F-35BE1EE28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SLB’s Rivalries &amp; SLB Competitive Adv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4B08BB-525E-546A-6670-E5FD6D6E94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440F5867-744E-4AA6-B0ED-4C44D2DFBB7B}" type="slidenum">
              <a:rPr lang="en-GB" smtClean="0"/>
              <a:t>17</a:t>
            </a:fld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03316F-14D5-24EE-1B8B-40EF0AB96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>
              <a:buFont typeface="Wingdings" pitchFamily="2" charset="2"/>
              <a:buChar char="ü"/>
            </a:pPr>
            <a:r>
              <a:rPr lang="en-US" b="0" dirty="0" err="1">
                <a:solidFill>
                  <a:schemeClr val="bg1"/>
                </a:solidFill>
              </a:rPr>
              <a:t>WiFi</a:t>
            </a:r>
            <a:r>
              <a:rPr lang="en-US" b="0" dirty="0">
                <a:solidFill>
                  <a:schemeClr val="bg1"/>
                </a:solidFill>
              </a:rPr>
              <a:t> –</a:t>
            </a:r>
            <a:r>
              <a:rPr lang="en-US" b="0" dirty="0">
                <a:solidFill>
                  <a:srgbClr val="FF0000"/>
                </a:solidFill>
              </a:rPr>
              <a:t>Only IEEE 802.11bd –MG V2X will support 60GHz band</a:t>
            </a:r>
          </a:p>
          <a:p>
            <a:pPr marL="400050">
              <a:buFont typeface="Wingdings" pitchFamily="2" charset="2"/>
              <a:buChar char="ü"/>
            </a:pPr>
            <a:r>
              <a:rPr lang="en-US" b="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Bluetooth</a:t>
            </a:r>
          </a:p>
          <a:p>
            <a:pPr marL="400050">
              <a:buFont typeface="Wingdings" pitchFamily="2" charset="2"/>
              <a:buChar char="ü"/>
            </a:pPr>
            <a:r>
              <a:rPr lang="en-US" b="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ZigBee</a:t>
            </a:r>
            <a:endParaRPr lang="el-GR" b="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A7A5AA-820D-1A2C-6F0D-2F393816F7A9}"/>
              </a:ext>
            </a:extLst>
          </p:cNvPr>
          <p:cNvSpPr txBox="1"/>
          <p:nvPr/>
        </p:nvSpPr>
        <p:spPr>
          <a:xfrm>
            <a:off x="1100380" y="4841453"/>
            <a:ext cx="7260955" cy="70788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Latency &amp; Reliability</a:t>
            </a:r>
          </a:p>
        </p:txBody>
      </p:sp>
      <p:pic>
        <p:nvPicPr>
          <p:cNvPr id="5" name="Picture 2" descr="https://img0.baidu.com/it/u=2707654702,1591402717&amp;fm=253&amp;fmt=auto&amp;app=120&amp;f=JPEG?w=712&amp;h=634">
            <a:extLst>
              <a:ext uri="{FF2B5EF4-FFF2-40B4-BE49-F238E27FC236}">
                <a16:creationId xmlns:a16="http://schemas.microsoft.com/office/drawing/2014/main" id="{58DE36AC-BB94-3BAB-2727-641177022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224" y="3445632"/>
            <a:ext cx="1154623" cy="102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2" descr="BOXING GLOVES BLACK">
            <a:extLst>
              <a:ext uri="{FF2B5EF4-FFF2-40B4-BE49-F238E27FC236}">
                <a16:creationId xmlns:a16="http://schemas.microsoft.com/office/drawing/2014/main" id="{700F364E-1332-5927-CA84-8F5F8E127E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4" descr="BOXING GLOVES BLACK">
            <a:extLst>
              <a:ext uri="{FF2B5EF4-FFF2-40B4-BE49-F238E27FC236}">
                <a16:creationId xmlns:a16="http://schemas.microsoft.com/office/drawing/2014/main" id="{5FC80FD6-C45A-3789-40DB-A43F6D2D7F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70955F-CCD5-5C84-184D-C62968FB7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304" y="3581400"/>
            <a:ext cx="790591" cy="4309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B11A11-79A3-B54F-FACA-9B49C50B0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949692" y="3959699"/>
            <a:ext cx="790591" cy="430937"/>
          </a:xfrm>
          <a:prstGeom prst="rect">
            <a:avLst/>
          </a:prstGeom>
        </p:spPr>
      </p:pic>
      <p:pic>
        <p:nvPicPr>
          <p:cNvPr id="1032" name="Picture 8" descr="Wi-Fi - Wikipedia">
            <a:extLst>
              <a:ext uri="{FF2B5EF4-FFF2-40B4-BE49-F238E27FC236}">
                <a16:creationId xmlns:a16="http://schemas.microsoft.com/office/drawing/2014/main" id="{5179F6E1-CA12-C42D-79D9-14BD73CC3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755" y="3536038"/>
            <a:ext cx="1458816" cy="86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466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31F46-470F-4CB5-34C1-EA1EFF324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6220DA-3CDC-634B-F0CB-73EC0A627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SLB’s vs </a:t>
            </a:r>
            <a:r>
              <a:rPr lang="en-US" altLang="zh-CN" dirty="0" err="1"/>
              <a:t>WiFi</a:t>
            </a:r>
            <a:r>
              <a:rPr lang="en-US" altLang="zh-CN" dirty="0"/>
              <a:t> 6 (IEEE 802.11ax)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7B7BFD-550A-381E-9975-E12DA5A517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440F5867-744E-4AA6-B0ED-4C44D2DFBB7B}" type="slidenum">
              <a:rPr lang="en-GB" smtClean="0"/>
              <a:t>18</a:t>
            </a:fld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54E86C4-44FC-DD48-6A81-817F627FB7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136" y="2219684"/>
            <a:ext cx="3615658" cy="2654534"/>
          </a:xfrm>
          <a:prstGeom prst="rect">
            <a:avLst/>
          </a:prstGeom>
        </p:spPr>
      </p:pic>
      <p:sp>
        <p:nvSpPr>
          <p:cNvPr id="7" name="AutoShape 2" descr="BOXING GLOVES BLACK">
            <a:extLst>
              <a:ext uri="{FF2B5EF4-FFF2-40B4-BE49-F238E27FC236}">
                <a16:creationId xmlns:a16="http://schemas.microsoft.com/office/drawing/2014/main" id="{AA665DDF-E4DD-F36E-7757-1448474904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4" descr="BOXING GLOVES BLACK">
            <a:extLst>
              <a:ext uri="{FF2B5EF4-FFF2-40B4-BE49-F238E27FC236}">
                <a16:creationId xmlns:a16="http://schemas.microsoft.com/office/drawing/2014/main" id="{4A9669A8-0E51-3731-AAAF-EE460381E2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4A6E355-3A94-21B4-6D30-D05D112D0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454275"/>
            <a:ext cx="2970929" cy="2559050"/>
          </a:xfrm>
          <a:prstGeom prst="rect">
            <a:avLst/>
          </a:prstGeom>
        </p:spPr>
      </p:pic>
      <p:sp>
        <p:nvSpPr>
          <p:cNvPr id="3" name="AutoShape 2" descr="Delete X Royalty-Free Images, Stock Photos &amp; Pictures | Shutterstock">
            <a:extLst>
              <a:ext uri="{FF2B5EF4-FFF2-40B4-BE49-F238E27FC236}">
                <a16:creationId xmlns:a16="http://schemas.microsoft.com/office/drawing/2014/main" id="{E4AE5C82-4790-A463-6F1C-5F5BD39291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692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117AC-2BCC-DC7A-0E61-AA521B482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A03C43-0523-8F2C-60D6-B09E8C013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SLB’s vs </a:t>
            </a:r>
            <a:r>
              <a:rPr lang="en-US" altLang="zh-CN" dirty="0" err="1"/>
              <a:t>WiFi</a:t>
            </a:r>
            <a:r>
              <a:rPr lang="en-US" altLang="zh-CN" dirty="0"/>
              <a:t> 7 (IEEE 802.11be)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3D3D38-E577-D4B8-68E7-B87453CC4B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440F5867-744E-4AA6-B0ED-4C44D2DFBB7B}" type="slidenum">
              <a:rPr lang="en-GB" smtClean="0"/>
              <a:t>19</a:t>
            </a:fld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4AE7581-EB10-A3DB-9F79-5E68D6C74C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669" y="2472292"/>
            <a:ext cx="3927478" cy="2883465"/>
          </a:xfrm>
          <a:prstGeom prst="rect">
            <a:avLst/>
          </a:prstGeom>
        </p:spPr>
      </p:pic>
      <p:sp>
        <p:nvSpPr>
          <p:cNvPr id="7" name="AutoShape 2" descr="BOXING GLOVES BLACK">
            <a:extLst>
              <a:ext uri="{FF2B5EF4-FFF2-40B4-BE49-F238E27FC236}">
                <a16:creationId xmlns:a16="http://schemas.microsoft.com/office/drawing/2014/main" id="{500FC5E7-AE11-26CA-00FC-87FA36B535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4" descr="BOXING GLOVES BLACK">
            <a:extLst>
              <a:ext uri="{FF2B5EF4-FFF2-40B4-BE49-F238E27FC236}">
                <a16:creationId xmlns:a16="http://schemas.microsoft.com/office/drawing/2014/main" id="{84D83ACE-BD5C-9E15-4A0C-081001C2E2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4A33D8-F6E8-EA48-48FF-C3F182358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306" y="2549703"/>
            <a:ext cx="4092967" cy="272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60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B36B6-F1BB-793D-B4AE-9E62FFDA8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F4048E-E4BC-28BE-2B72-C0AB20A0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3EBFB4-6A4F-887B-8379-1D0DCCD71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51013"/>
            <a:ext cx="7770813" cy="411321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SLB Specs and Applications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Physical Layer Latency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SLB Specs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Latency (definition, SLB latency)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Reliability (definition, SLB reliability)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 err="1"/>
              <a:t>mmWave</a:t>
            </a:r>
            <a:r>
              <a:rPr lang="en-US" altLang="zh-CN" dirty="0"/>
              <a:t> Impact on Latency &amp; Reliability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SLB’s Rivalries &amp; SLB Competitive Adv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 err="1"/>
              <a:t>mmWave</a:t>
            </a:r>
            <a:r>
              <a:rPr lang="en-US" altLang="zh-CN" dirty="0"/>
              <a:t> for V2X Applications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zh-CN" dirty="0"/>
              <a:t>Technical Challenges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zh-CN" dirty="0"/>
              <a:t>Use Cases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My Contributions to SLB Project</a:t>
            </a:r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C7C2EA-46D0-EE16-3284-100A2BD7DD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GB" dirty="0"/>
              <a:t>Slide </a:t>
            </a:r>
            <a:fld id="{440F5867-744E-4AA6-B0ED-4C44D2DFBB7B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7373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94CC8-743B-A9C2-B86F-BEB563FDD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E8CBAEE-50E7-82E1-5298-F80599CF1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068" y="1910442"/>
            <a:ext cx="4465698" cy="403435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19CDF8F-8EA0-9063-2705-AC3FB4BA5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SLB’s vs (IEEE 802.11p &amp; 802.11bd)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D02F72-4FF0-B642-ABAF-0480BCBDDC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440F5867-744E-4AA6-B0ED-4C44D2DFBB7B}" type="slidenum">
              <a:rPr lang="en-GB" smtClean="0"/>
              <a:t>20</a:t>
            </a:fld>
            <a:endParaRPr lang="en-GB" dirty="0"/>
          </a:p>
        </p:txBody>
      </p:sp>
      <p:sp>
        <p:nvSpPr>
          <p:cNvPr id="7" name="AutoShape 2" descr="BOXING GLOVES BLACK">
            <a:extLst>
              <a:ext uri="{FF2B5EF4-FFF2-40B4-BE49-F238E27FC236}">
                <a16:creationId xmlns:a16="http://schemas.microsoft.com/office/drawing/2014/main" id="{5F8189FC-1E88-AA31-CB6D-34C1DD77BD9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4" descr="BOXING GLOVES BLACK">
            <a:extLst>
              <a:ext uri="{FF2B5EF4-FFF2-40B4-BE49-F238E27FC236}">
                <a16:creationId xmlns:a16="http://schemas.microsoft.com/office/drawing/2014/main" id="{319D17FB-17F4-4B13-664B-1797AB323A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4909AF-7AF2-FE7B-5F8E-224E4B611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397" y="5912139"/>
            <a:ext cx="4449370" cy="33964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C4E2654-E943-64F0-78F0-BABFCB20AFC2}"/>
              </a:ext>
            </a:extLst>
          </p:cNvPr>
          <p:cNvSpPr txBox="1"/>
          <p:nvPr/>
        </p:nvSpPr>
        <p:spPr>
          <a:xfrm>
            <a:off x="685800" y="2016579"/>
            <a:ext cx="33392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Latency for IEEE802.11p is 50ms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No latency is referred for IEEE802.11bd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490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2E1D9-F6CA-7380-C0B6-FB4C43151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97F994-2917-C616-42FA-81DBF9ED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Technical Challenges in </a:t>
            </a:r>
            <a:r>
              <a:rPr lang="en-US" altLang="zh-CN" dirty="0" err="1"/>
              <a:t>mmWave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A5B05E-1A8F-96CF-665D-F9DE4BD85F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440F5867-744E-4AA6-B0ED-4C44D2DFBB7B}" type="slidenum">
              <a:rPr lang="en-GB" smtClean="0"/>
              <a:t>21</a:t>
            </a:fld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45CC39-4B87-C3FA-69A7-80037872B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</a:rPr>
              <a:t>Limited research and measurements results.</a:t>
            </a:r>
          </a:p>
          <a:p>
            <a:pPr marL="4000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</a:rPr>
              <a:t>Channel sounding</a:t>
            </a:r>
            <a:r>
              <a:rPr lang="el-GR" b="0" dirty="0">
                <a:solidFill>
                  <a:schemeClr val="bg1"/>
                </a:solidFill>
              </a:rPr>
              <a:t> </a:t>
            </a:r>
            <a:r>
              <a:rPr lang="en-US" b="0" dirty="0">
                <a:solidFill>
                  <a:schemeClr val="bg1"/>
                </a:solidFill>
              </a:rPr>
              <a:t>is the use of directional beams which require fast beam switching under high mobility. </a:t>
            </a:r>
          </a:p>
          <a:p>
            <a:pPr marL="4000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</a:rPr>
              <a:t>For the design of </a:t>
            </a:r>
            <a:r>
              <a:rPr lang="en-US" b="0" dirty="0" err="1">
                <a:solidFill>
                  <a:schemeClr val="bg1"/>
                </a:solidFill>
              </a:rPr>
              <a:t>mmWave</a:t>
            </a:r>
            <a:r>
              <a:rPr lang="en-US" b="0" dirty="0">
                <a:solidFill>
                  <a:schemeClr val="bg1"/>
                </a:solidFill>
              </a:rPr>
              <a:t> V2X radio access, it is necessary to characterize the </a:t>
            </a:r>
            <a:r>
              <a:rPr lang="en-US" b="0" dirty="0" err="1">
                <a:solidFill>
                  <a:schemeClr val="bg1"/>
                </a:solidFill>
              </a:rPr>
              <a:t>mmWave</a:t>
            </a:r>
            <a:r>
              <a:rPr lang="en-US" b="0" dirty="0">
                <a:solidFill>
                  <a:schemeClr val="bg1"/>
                </a:solidFill>
              </a:rPr>
              <a:t> radio propagation in V2X scenarios</a:t>
            </a:r>
          </a:p>
          <a:p>
            <a:pPr marL="4000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</a:rPr>
              <a:t>Path loss</a:t>
            </a:r>
          </a:p>
          <a:p>
            <a:pPr marL="4000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</a:rPr>
              <a:t>Shadowing</a:t>
            </a:r>
          </a:p>
          <a:p>
            <a:pPr marL="4000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</a:rPr>
              <a:t>Blockage</a:t>
            </a:r>
          </a:p>
          <a:p>
            <a:pPr marL="4000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</a:rPr>
              <a:t>Fast fading</a:t>
            </a:r>
            <a:endParaRPr lang="el-GR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655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4FE0C-71B3-E981-61A1-7214ABFD6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C7EB57-F595-977B-1CCF-B595F751A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mmWave</a:t>
            </a:r>
            <a:r>
              <a:rPr lang="en-US" altLang="zh-CN" dirty="0"/>
              <a:t> for V2X Applications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D5EB7E-A87C-4394-F615-862172D8AC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440F5867-744E-4AA6-B0ED-4C44D2DFBB7B}" type="slidenum">
              <a:rPr lang="en-GB" smtClean="0"/>
              <a:t>22</a:t>
            </a:fld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6A9F7E-32B0-C2F8-92D4-D7F69D605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</a:rPr>
              <a:t>ITU-R provided a guideline on the use of 57-66 GHz band for intelligent transport system (ITS) applications.</a:t>
            </a:r>
          </a:p>
          <a:p>
            <a:pPr marL="4000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</a:rPr>
              <a:t>In Europe 63-64 GHz band is currently designated by CEPT/ECC.</a:t>
            </a:r>
            <a:endParaRPr lang="el-GR" b="0" dirty="0">
              <a:solidFill>
                <a:schemeClr val="bg1"/>
              </a:solidFill>
            </a:endParaRPr>
          </a:p>
        </p:txBody>
      </p:sp>
      <p:pic>
        <p:nvPicPr>
          <p:cNvPr id="3" name="Content Placeholder 9" descr="A blue and white illustration of a crossroad&#10;&#10;Description automatically generated">
            <a:extLst>
              <a:ext uri="{FF2B5EF4-FFF2-40B4-BE49-F238E27FC236}">
                <a16:creationId xmlns:a16="http://schemas.microsoft.com/office/drawing/2014/main" id="{C53B18AE-F786-7B95-4FF6-EE6B5DE66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47652" y="3904055"/>
            <a:ext cx="2405865" cy="2405865"/>
          </a:xfrm>
          <a:prstGeom prst="rect">
            <a:avLst/>
          </a:prstGeom>
          <a:noFill/>
          <a:ln w="9525">
            <a:noFill/>
            <a:round/>
          </a:ln>
          <a:effectLst/>
        </p:spPr>
      </p:pic>
    </p:spTree>
    <p:extLst>
      <p:ext uri="{BB962C8B-B14F-4D97-AF65-F5344CB8AC3E}">
        <p14:creationId xmlns:p14="http://schemas.microsoft.com/office/powerpoint/2010/main" val="2123902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41CD0-8B86-D980-D84D-416FAB028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19057B-9596-C872-DECA-338DBE2F3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Key Challenges for SLB on </a:t>
            </a:r>
            <a:r>
              <a:rPr lang="en-US" altLang="zh-CN" dirty="0" err="1"/>
              <a:t>mmWave</a:t>
            </a:r>
            <a:r>
              <a:rPr lang="en-US" altLang="zh-CN" dirty="0"/>
              <a:t>-Based V2X Applications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12A76D-9ECF-3CE2-4946-2331702CBC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440F5867-744E-4AA6-B0ED-4C44D2DFBB7B}" type="slidenum">
              <a:rPr lang="en-GB" smtClean="0"/>
              <a:t>23</a:t>
            </a:fld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E72B92-EB10-3A8E-C7C1-E8E7C1494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</a:rPr>
              <a:t>Initial Beam Alignment</a:t>
            </a:r>
          </a:p>
          <a:p>
            <a:pPr marL="4000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</a:rPr>
              <a:t>Beam Tracking to maintain the </a:t>
            </a:r>
            <a:r>
              <a:rPr lang="en-US" b="0" dirty="0" err="1">
                <a:solidFill>
                  <a:schemeClr val="bg1"/>
                </a:solidFill>
              </a:rPr>
              <a:t>mmWave</a:t>
            </a:r>
            <a:r>
              <a:rPr lang="en-US" b="0" dirty="0">
                <a:solidFill>
                  <a:schemeClr val="bg1"/>
                </a:solidFill>
              </a:rPr>
              <a:t> link</a:t>
            </a:r>
          </a:p>
          <a:p>
            <a:pPr marL="4000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</a:rPr>
              <a:t>Beam Recovery</a:t>
            </a:r>
          </a:p>
          <a:p>
            <a:pPr marL="400050">
              <a:buFont typeface="Arial" panose="020B0604020202020204" pitchFamily="34" charset="0"/>
              <a:buChar char="•"/>
            </a:pPr>
            <a:endParaRPr lang="el-GR" b="0" dirty="0">
              <a:solidFill>
                <a:schemeClr val="bg1"/>
              </a:solidFill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D94A0177-E221-D620-C8BE-3C4038423485}"/>
              </a:ext>
            </a:extLst>
          </p:cNvPr>
          <p:cNvSpPr/>
          <p:nvPr/>
        </p:nvSpPr>
        <p:spPr bwMode="auto">
          <a:xfrm rot="5400000">
            <a:off x="3448000" y="597963"/>
            <a:ext cx="832207" cy="6170667"/>
          </a:xfrm>
          <a:prstGeom prst="righ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449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503050405090304" pitchFamily="16" charset="0"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503050405090304" pitchFamily="16" charset="0"/>
              <a:ea typeface="MS Gothic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AAAC2D-D6FB-6975-17F2-78C517714EF2}"/>
              </a:ext>
            </a:extLst>
          </p:cNvPr>
          <p:cNvSpPr txBox="1"/>
          <p:nvPr/>
        </p:nvSpPr>
        <p:spPr>
          <a:xfrm>
            <a:off x="961877" y="4027849"/>
            <a:ext cx="5804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Beam Management</a:t>
            </a:r>
          </a:p>
        </p:txBody>
      </p:sp>
    </p:spTree>
    <p:extLst>
      <p:ext uri="{BB962C8B-B14F-4D97-AF65-F5344CB8AC3E}">
        <p14:creationId xmlns:p14="http://schemas.microsoft.com/office/powerpoint/2010/main" val="4270508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D196B-0790-DE0A-401E-FEA90A317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E66E16-A2B8-020F-F46A-821D77A9E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Use Cases for SLB on </a:t>
            </a:r>
            <a:r>
              <a:rPr lang="en-US" altLang="zh-CN" dirty="0" err="1"/>
              <a:t>mmWave</a:t>
            </a:r>
            <a:r>
              <a:rPr lang="en-US" altLang="zh-CN" dirty="0"/>
              <a:t>-Based V2X Applications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DBEED6-F94C-DA5A-4AC1-E529025724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440F5867-744E-4AA6-B0ED-4C44D2DFBB7B}" type="slidenum">
              <a:rPr lang="en-GB" smtClean="0"/>
              <a:t>24</a:t>
            </a:fld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4C6524-3DA4-B1D3-5521-F2E1DE0A8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</a:rPr>
              <a:t>Cooperative perception</a:t>
            </a:r>
          </a:p>
          <a:p>
            <a:pPr marL="4000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</a:rPr>
              <a:t>High definition (HD) 3D map download</a:t>
            </a:r>
          </a:p>
          <a:p>
            <a:pPr marL="4000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</a:rPr>
              <a:t>Sensor data upload</a:t>
            </a:r>
          </a:p>
          <a:p>
            <a:pPr marL="4000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</a:rPr>
              <a:t>High-speed mobile broadband Internet access</a:t>
            </a:r>
            <a:endParaRPr lang="el-GR" b="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66026A-7D72-CB61-8239-A866C8166CF7}"/>
              </a:ext>
            </a:extLst>
          </p:cNvPr>
          <p:cNvSpPr txBox="1"/>
          <p:nvPr/>
        </p:nvSpPr>
        <p:spPr>
          <a:xfrm>
            <a:off x="883578" y="4099389"/>
            <a:ext cx="7438489" cy="1477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itchFamily="2" charset="2"/>
              <a:buChar char="ü"/>
            </a:pPr>
            <a:r>
              <a:rPr lang="en-US" b="1" dirty="0">
                <a:solidFill>
                  <a:schemeClr val="bg1"/>
                </a:solidFill>
              </a:rPr>
              <a:t>Data rate: </a:t>
            </a:r>
            <a:r>
              <a:rPr lang="en-US" dirty="0">
                <a:solidFill>
                  <a:schemeClr val="bg1"/>
                </a:solidFill>
              </a:rPr>
              <a:t>10s to 100s of Mbps per application and so if we were to support multiple applications simultaneously, up to Gbps data rate is likely required. </a:t>
            </a:r>
          </a:p>
          <a:p>
            <a:pPr marL="285750" indent="-285750" algn="l">
              <a:buFont typeface="Wingdings" pitchFamily="2" charset="2"/>
              <a:buChar char="ü"/>
            </a:pPr>
            <a:r>
              <a:rPr lang="en-US" b="1" dirty="0">
                <a:solidFill>
                  <a:schemeClr val="bg1"/>
                </a:solidFill>
              </a:rPr>
              <a:t>Latency: </a:t>
            </a:r>
            <a:r>
              <a:rPr lang="en-US" dirty="0">
                <a:solidFill>
                  <a:schemeClr val="bg1"/>
                </a:solidFill>
              </a:rPr>
              <a:t>10 </a:t>
            </a:r>
            <a:r>
              <a:rPr lang="en-US" dirty="0" err="1">
                <a:solidFill>
                  <a:schemeClr val="bg1"/>
                </a:solidFill>
              </a:rPr>
              <a:t>ms</a:t>
            </a:r>
            <a:r>
              <a:rPr lang="en-US" dirty="0">
                <a:solidFill>
                  <a:schemeClr val="bg1"/>
                </a:solidFill>
              </a:rPr>
              <a:t> -100 </a:t>
            </a:r>
            <a:r>
              <a:rPr lang="en-US" dirty="0" err="1">
                <a:solidFill>
                  <a:schemeClr val="bg1"/>
                </a:solidFill>
              </a:rPr>
              <a:t>ms</a:t>
            </a:r>
            <a:r>
              <a:rPr lang="en-US" dirty="0">
                <a:solidFill>
                  <a:schemeClr val="bg1"/>
                </a:solidFill>
              </a:rPr>
              <a:t> is required for safety applications such as cooperative perception</a:t>
            </a:r>
          </a:p>
        </p:txBody>
      </p:sp>
    </p:spTree>
    <p:extLst>
      <p:ext uri="{BB962C8B-B14F-4D97-AF65-F5344CB8AC3E}">
        <p14:creationId xmlns:p14="http://schemas.microsoft.com/office/powerpoint/2010/main" val="1055972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C981A-8F89-8B27-FC21-5E0EBB452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8F5981-BC26-CE9F-3968-79398A5C8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My Contribution to the </a:t>
            </a:r>
            <a:r>
              <a:rPr lang="en-US" altLang="zh-CN" dirty="0" err="1"/>
              <a:t>SparkLink</a:t>
            </a:r>
            <a:r>
              <a:rPr lang="en-US" altLang="zh-CN" dirty="0"/>
              <a:t> over </a:t>
            </a:r>
            <a:r>
              <a:rPr lang="en-US" altLang="zh-CN" dirty="0" err="1"/>
              <a:t>mmWave</a:t>
            </a:r>
            <a:r>
              <a:rPr lang="en-US" altLang="zh-CN" dirty="0"/>
              <a:t> Bands Project (1)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DA2AB1-17F4-E2FB-BA37-B6EFF273D0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440F5867-744E-4AA6-B0ED-4C44D2DFBB7B}" type="slidenum">
              <a:rPr lang="en-GB" smtClean="0"/>
              <a:t>25</a:t>
            </a:fld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678ECEB-5456-3E4C-201C-0894E5FD5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dirty="0"/>
              <a:t>Beam Alignment Latency: </a:t>
            </a:r>
            <a:r>
              <a:rPr lang="en-US" b="0" dirty="0"/>
              <a:t>Time duration required for the completion of the beam alignment procedure </a:t>
            </a:r>
          </a:p>
          <a:p>
            <a:pPr marL="800100" lvl="1" indent="-34290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dirty="0"/>
              <a:t>Beam alignment latency refers to the duration required to finalize the beam alignment procedure in V2X communication, commencing with the onset of a beam alignment request. This latency includes multiple stages, such as </a:t>
            </a:r>
            <a:r>
              <a:rPr lang="en-US" i="1" dirty="0"/>
              <a:t>transmitting the request, obtaining the response, calculating beam angles, and modifying antenna directions</a:t>
            </a:r>
            <a:r>
              <a:rPr lang="en-US" dirty="0"/>
              <a:t>.</a:t>
            </a:r>
          </a:p>
          <a:p>
            <a:pPr marL="800100" lvl="1" indent="-34290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70C0"/>
                </a:solidFill>
              </a:rPr>
              <a:t>Simulations </a:t>
            </a:r>
            <a:r>
              <a:rPr lang="en-US" dirty="0">
                <a:solidFill>
                  <a:srgbClr val="0070C0"/>
                </a:solidFill>
              </a:rPr>
              <a:t>will</a:t>
            </a:r>
            <a:r>
              <a:rPr lang="en-US" b="0" dirty="0">
                <a:solidFill>
                  <a:srgbClr val="0070C0"/>
                </a:solidFill>
              </a:rPr>
              <a:t> be conducted for:</a:t>
            </a:r>
          </a:p>
          <a:p>
            <a:pPr lvl="2">
              <a:buClr>
                <a:srgbClr val="0070C0"/>
              </a:buClr>
              <a:buFont typeface="Wingdings" pitchFamily="2" charset="2"/>
              <a:buChar char="ü"/>
            </a:pPr>
            <a:r>
              <a:rPr lang="en-US" dirty="0">
                <a:solidFill>
                  <a:srgbClr val="0070C0"/>
                </a:solidFill>
              </a:rPr>
              <a:t>V</a:t>
            </a:r>
            <a:r>
              <a:rPr lang="en-US" b="0" dirty="0">
                <a:solidFill>
                  <a:srgbClr val="0070C0"/>
                </a:solidFill>
              </a:rPr>
              <a:t>arious number of antennas</a:t>
            </a:r>
            <a:r>
              <a:rPr lang="en-US" dirty="0">
                <a:solidFill>
                  <a:srgbClr val="0070C0"/>
                </a:solidFill>
              </a:rPr>
              <a:t>, </a:t>
            </a:r>
          </a:p>
          <a:p>
            <a:pPr lvl="2">
              <a:buClr>
                <a:srgbClr val="0070C0"/>
              </a:buClr>
              <a:buFont typeface="Wingdings" pitchFamily="2" charset="2"/>
              <a:buChar char="ü"/>
            </a:pPr>
            <a:r>
              <a:rPr lang="en-US" dirty="0">
                <a:solidFill>
                  <a:srgbClr val="0070C0"/>
                </a:solidFill>
              </a:rPr>
              <a:t>Path Loss, Fading, </a:t>
            </a:r>
            <a:r>
              <a:rPr lang="en-US" dirty="0" err="1">
                <a:solidFill>
                  <a:srgbClr val="0070C0"/>
                </a:solidFill>
              </a:rPr>
              <a:t>LoS</a:t>
            </a:r>
            <a:r>
              <a:rPr lang="en-US" dirty="0">
                <a:solidFill>
                  <a:srgbClr val="0070C0"/>
                </a:solidFill>
              </a:rPr>
              <a:t>/</a:t>
            </a:r>
            <a:r>
              <a:rPr lang="en-US" dirty="0" err="1">
                <a:solidFill>
                  <a:srgbClr val="0070C0"/>
                </a:solidFill>
              </a:rPr>
              <a:t>NLoS</a:t>
            </a:r>
            <a:r>
              <a:rPr lang="en-US" dirty="0">
                <a:solidFill>
                  <a:srgbClr val="0070C0"/>
                </a:solidFill>
              </a:rPr>
              <a:t> etc.</a:t>
            </a:r>
            <a:endParaRPr lang="en-US" b="0" dirty="0">
              <a:solidFill>
                <a:srgbClr val="0070C0"/>
              </a:solidFill>
            </a:endParaRPr>
          </a:p>
          <a:p>
            <a:pPr marL="57150" indent="0">
              <a:buClr>
                <a:srgbClr val="FF0000"/>
              </a:buClr>
            </a:pP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812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707E7-38D2-1767-5553-9F7EE76DC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F1CFAF-5163-687A-9E6F-8112C2502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My Contribution to the </a:t>
            </a:r>
            <a:r>
              <a:rPr lang="en-US" altLang="zh-CN" dirty="0" err="1"/>
              <a:t>SparkLink</a:t>
            </a:r>
            <a:r>
              <a:rPr lang="en-US" altLang="zh-CN" dirty="0"/>
              <a:t> over </a:t>
            </a:r>
            <a:r>
              <a:rPr lang="en-US" altLang="zh-CN" dirty="0" err="1"/>
              <a:t>mmWave</a:t>
            </a:r>
            <a:r>
              <a:rPr lang="en-US" altLang="zh-CN" dirty="0"/>
              <a:t> Bands Project (2)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BA39DC-9FDF-97F4-A250-D5BA65DE8D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440F5867-744E-4AA6-B0ED-4C44D2DFBB7B}" type="slidenum">
              <a:rPr lang="en-GB" smtClean="0"/>
              <a:t>26</a:t>
            </a:fld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E378D0E-8B89-923D-628E-A07192AEB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dirty="0"/>
              <a:t>Alignment Probability: </a:t>
            </a:r>
            <a:r>
              <a:rPr lang="en-US" b="0" dirty="0"/>
              <a:t>This metric serves as a crucial indicator of the system's reliability, reflecting the probability of the beam correctly matching with the receiver's beam within a defined tolerance.</a:t>
            </a:r>
          </a:p>
          <a:p>
            <a:pPr lvl="1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70C0"/>
                </a:solidFill>
              </a:rPr>
              <a:t>Simulations will be conducted for:</a:t>
            </a:r>
          </a:p>
          <a:p>
            <a:pPr lvl="1">
              <a:buClr>
                <a:srgbClr val="0070C0"/>
              </a:buClr>
              <a:buFont typeface="Wingdings" pitchFamily="2" charset="2"/>
              <a:buChar char="ü"/>
            </a:pPr>
            <a:r>
              <a:rPr lang="en-US" dirty="0">
                <a:solidFill>
                  <a:srgbClr val="0070C0"/>
                </a:solidFill>
              </a:rPr>
              <a:t>B</a:t>
            </a:r>
            <a:r>
              <a:rPr lang="en-US" b="0" dirty="0">
                <a:solidFill>
                  <a:srgbClr val="0070C0"/>
                </a:solidFill>
              </a:rPr>
              <a:t>eam sweeping</a:t>
            </a:r>
          </a:p>
          <a:p>
            <a:pPr lvl="1">
              <a:buClr>
                <a:srgbClr val="0070C0"/>
              </a:buClr>
              <a:buFont typeface="Wingdings" pitchFamily="2" charset="2"/>
              <a:buChar char="ü"/>
            </a:pPr>
            <a:r>
              <a:rPr lang="en-US" dirty="0">
                <a:solidFill>
                  <a:srgbClr val="0070C0"/>
                </a:solidFill>
              </a:rPr>
              <a:t>A</a:t>
            </a:r>
            <a:r>
              <a:rPr lang="en-US" b="0" dirty="0">
                <a:solidFill>
                  <a:srgbClr val="0070C0"/>
                </a:solidFill>
              </a:rPr>
              <a:t>ngle of arrival (</a:t>
            </a:r>
            <a:r>
              <a:rPr lang="en-US" b="0" dirty="0" err="1">
                <a:solidFill>
                  <a:srgbClr val="0070C0"/>
                </a:solidFill>
              </a:rPr>
              <a:t>AoA</a:t>
            </a:r>
            <a:r>
              <a:rPr lang="en-US" b="0" dirty="0">
                <a:solidFill>
                  <a:srgbClr val="0070C0"/>
                </a:solidFill>
              </a:rPr>
              <a:t>)/angle of direction (</a:t>
            </a:r>
            <a:r>
              <a:rPr lang="en-US" b="0" dirty="0" err="1">
                <a:solidFill>
                  <a:srgbClr val="0070C0"/>
                </a:solidFill>
              </a:rPr>
              <a:t>AoD</a:t>
            </a:r>
            <a:r>
              <a:rPr lang="en-US" b="0" dirty="0">
                <a:solidFill>
                  <a:srgbClr val="0070C0"/>
                </a:solidFill>
              </a:rPr>
              <a:t>) estimation</a:t>
            </a:r>
          </a:p>
          <a:p>
            <a:pPr lvl="1">
              <a:buClr>
                <a:srgbClr val="0070C0"/>
              </a:buClr>
              <a:buFont typeface="Wingdings" pitchFamily="2" charset="2"/>
              <a:buChar char="ü"/>
            </a:pPr>
            <a:r>
              <a:rPr lang="en-US" dirty="0">
                <a:solidFill>
                  <a:srgbClr val="0070C0"/>
                </a:solidFill>
              </a:rPr>
              <a:t>S</a:t>
            </a:r>
            <a:r>
              <a:rPr lang="en-US" b="0" dirty="0">
                <a:solidFill>
                  <a:srgbClr val="0070C0"/>
                </a:solidFill>
              </a:rPr>
              <a:t>ide information beam alignment methods</a:t>
            </a:r>
          </a:p>
          <a:p>
            <a:pPr marL="0" indent="0">
              <a:buClr>
                <a:srgbClr val="0070C0"/>
              </a:buClr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429240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6A8FD-DAD7-2C54-5F8B-67FDAF401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C22AD9-4D19-BA23-B22C-C4404A564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My Contribution to the </a:t>
            </a:r>
            <a:r>
              <a:rPr lang="en-US" altLang="zh-CN" dirty="0" err="1"/>
              <a:t>SparkLink</a:t>
            </a:r>
            <a:r>
              <a:rPr lang="en-US" altLang="zh-CN" dirty="0"/>
              <a:t> over </a:t>
            </a:r>
            <a:r>
              <a:rPr lang="en-US" altLang="zh-CN" dirty="0" err="1"/>
              <a:t>mmWave</a:t>
            </a:r>
            <a:r>
              <a:rPr lang="en-US" altLang="zh-CN" dirty="0"/>
              <a:t> Bands Project (3)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1BB4B2-5347-8BC3-4570-0B134BFD3D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440F5867-744E-4AA6-B0ED-4C44D2DFBB7B}" type="slidenum">
              <a:rPr lang="en-GB" smtClean="0"/>
              <a:t>27</a:t>
            </a:fld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692CED1-923E-06EF-17E9-8092EBD16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dirty="0"/>
              <a:t>Effective Achievable Rate: </a:t>
            </a:r>
            <a:r>
              <a:rPr lang="en-US" b="0" dirty="0"/>
              <a:t>A fundamental parameter assessing the efficacy of data exchange following the alignment procedure. </a:t>
            </a:r>
          </a:p>
          <a:p>
            <a:pPr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b="0" dirty="0"/>
              <a:t>Simulations will be conducted for:</a:t>
            </a:r>
          </a:p>
          <a:p>
            <a:pPr marL="800100" lvl="1" indent="-342900">
              <a:buClr>
                <a:srgbClr val="0070C0"/>
              </a:buClr>
              <a:buFont typeface="Wingdings" pitchFamily="2" charset="2"/>
              <a:buChar char="ü"/>
            </a:pPr>
            <a:r>
              <a:rPr lang="en-US" dirty="0">
                <a:solidFill>
                  <a:srgbClr val="0070C0"/>
                </a:solidFill>
              </a:rPr>
              <a:t>Modulation techniques</a:t>
            </a:r>
          </a:p>
          <a:p>
            <a:pPr marL="800100" lvl="1" indent="-342900">
              <a:buClr>
                <a:srgbClr val="0070C0"/>
              </a:buClr>
              <a:buFont typeface="Wingdings" pitchFamily="2" charset="2"/>
              <a:buChar char="ü"/>
            </a:pPr>
            <a:r>
              <a:rPr lang="en-US" dirty="0">
                <a:solidFill>
                  <a:srgbClr val="0070C0"/>
                </a:solidFill>
              </a:rPr>
              <a:t>Beamforming design, </a:t>
            </a:r>
          </a:p>
          <a:p>
            <a:pPr marL="800100" lvl="1" indent="-342900">
              <a:buClr>
                <a:srgbClr val="0070C0"/>
              </a:buClr>
              <a:buFont typeface="Wingdings" pitchFamily="2" charset="2"/>
              <a:buChar char="ü"/>
            </a:pPr>
            <a:r>
              <a:rPr lang="en-US" dirty="0">
                <a:solidFill>
                  <a:srgbClr val="0070C0"/>
                </a:solidFill>
              </a:rPr>
              <a:t>Transmission diversity</a:t>
            </a:r>
          </a:p>
          <a:p>
            <a:pPr>
              <a:buClr>
                <a:srgbClr val="0070C0"/>
              </a:buClr>
              <a:buFont typeface="Wingdings" pitchFamily="2" charset="2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7769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/>
            <a:r>
              <a:rPr lang="en-US" sz="1600" b="0" dirty="0">
                <a:solidFill>
                  <a:srgbClr val="C00000"/>
                </a:solidFill>
              </a:rPr>
              <a:t>[1] Gao M, Wan L, Shen R, Gao Y, Wang J, Li Y, Vucetic B. </a:t>
            </a:r>
            <a:r>
              <a:rPr lang="en-US" sz="1600" b="0" dirty="0" err="1">
                <a:solidFill>
                  <a:srgbClr val="C00000"/>
                </a:solidFill>
              </a:rPr>
              <a:t>SparkLink</a:t>
            </a:r>
            <a:r>
              <a:rPr lang="en-US" sz="1600" b="0" dirty="0">
                <a:solidFill>
                  <a:srgbClr val="C00000"/>
                </a:solidFill>
              </a:rPr>
              <a:t>: A short-range wireless communication protocol with ultra-low latency and ultra-high reliability. Innovation (</a:t>
            </a:r>
            <a:r>
              <a:rPr lang="en-US" sz="1600" b="0" dirty="0" err="1">
                <a:solidFill>
                  <a:srgbClr val="C00000"/>
                </a:solidFill>
              </a:rPr>
              <a:t>Camb</a:t>
            </a:r>
            <a:r>
              <a:rPr lang="en-US" sz="1600" b="0" dirty="0">
                <a:solidFill>
                  <a:srgbClr val="C00000"/>
                </a:solidFill>
              </a:rPr>
              <a:t>). 2023 Jan 31;4(2):100386.</a:t>
            </a:r>
          </a:p>
          <a:p>
            <a:pPr marL="57150" indent="0"/>
            <a:r>
              <a:rPr lang="en-US" sz="1600" b="0" dirty="0">
                <a:solidFill>
                  <a:srgbClr val="C00000"/>
                </a:solidFill>
              </a:rPr>
              <a:t>[2] J. Tan et al., "Beam Alignment in </a:t>
            </a:r>
            <a:r>
              <a:rPr lang="en-US" sz="1600" b="0" dirty="0" err="1">
                <a:solidFill>
                  <a:srgbClr val="C00000"/>
                </a:solidFill>
              </a:rPr>
              <a:t>mmWave</a:t>
            </a:r>
            <a:r>
              <a:rPr lang="en-US" sz="1600" b="0" dirty="0">
                <a:solidFill>
                  <a:srgbClr val="C00000"/>
                </a:solidFill>
              </a:rPr>
              <a:t> V2X Communications: A Survey," in IEEE Communications Surveys &amp; Tutorials, vol. 26, no. 3, pp. 1676-1709, </a:t>
            </a:r>
            <a:r>
              <a:rPr lang="en-US" sz="1600" b="0" dirty="0" err="1">
                <a:solidFill>
                  <a:srgbClr val="C00000"/>
                </a:solidFill>
              </a:rPr>
              <a:t>thirdquarter</a:t>
            </a:r>
            <a:r>
              <a:rPr lang="en-US" sz="1600" b="0" dirty="0">
                <a:solidFill>
                  <a:srgbClr val="C00000"/>
                </a:solidFill>
              </a:rPr>
              <a:t> 2024.</a:t>
            </a:r>
          </a:p>
          <a:p>
            <a:pPr marL="57150" indent="0"/>
            <a:r>
              <a:rPr lang="en-US" sz="1600" b="0" dirty="0">
                <a:solidFill>
                  <a:srgbClr val="C00000"/>
                </a:solidFill>
              </a:rPr>
              <a:t>[3] T. Shimizu, V. Va, G. Bansal and R. W. Heath, "Millimeter Wave V2X Communications: Use Cases and Design Considerations of Beam Management," 2018 Asia-Pacific Microwave Conference (APMC), Kyoto, Japan, 2018, pp. 183-185</a:t>
            </a:r>
          </a:p>
          <a:p>
            <a:pPr marL="57150" indent="0"/>
            <a:r>
              <a:rPr lang="en-US" sz="1600" b="0" dirty="0">
                <a:solidFill>
                  <a:srgbClr val="C00000"/>
                </a:solidFill>
              </a:rPr>
              <a:t>[4] CEPT/ECC, </a:t>
            </a:r>
            <a:r>
              <a:rPr lang="en-US" sz="1600" b="0" dirty="0" err="1">
                <a:solidFill>
                  <a:srgbClr val="C00000"/>
                </a:solidFill>
              </a:rPr>
              <a:t>Harmonised</a:t>
            </a:r>
            <a:r>
              <a:rPr lang="en-US" sz="1600" b="0" dirty="0">
                <a:solidFill>
                  <a:srgbClr val="C00000"/>
                </a:solidFill>
              </a:rPr>
              <a:t> use of the 63.72-65.88 GHz frequency band for Intelligent Transport Systems (ITS)  </a:t>
            </a:r>
            <a:r>
              <a:rPr lang="en-US" sz="1600" b="0" dirty="0">
                <a:solidFill>
                  <a:srgbClr val="C00000"/>
                </a:solidFill>
                <a:hlinkClick r:id="rId3"/>
              </a:rPr>
              <a:t>https://docdb.cept.org/download/1563</a:t>
            </a:r>
            <a:endParaRPr lang="en-US" sz="1600" b="0" dirty="0">
              <a:solidFill>
                <a:srgbClr val="C00000"/>
              </a:solidFill>
            </a:endParaRPr>
          </a:p>
          <a:p>
            <a:pPr marL="57150" indent="0"/>
            <a:r>
              <a:rPr lang="en-US" sz="1600" b="0" dirty="0">
                <a:solidFill>
                  <a:srgbClr val="C00000"/>
                </a:solidFill>
              </a:rPr>
              <a:t>[5] M. Giordani, A. Zanella, T. Higuchi, O. </a:t>
            </a:r>
            <a:r>
              <a:rPr lang="en-US" sz="1600" b="0" dirty="0" err="1">
                <a:solidFill>
                  <a:srgbClr val="C00000"/>
                </a:solidFill>
              </a:rPr>
              <a:t>Altintas</a:t>
            </a:r>
            <a:r>
              <a:rPr lang="en-US" sz="1600" b="0" dirty="0">
                <a:solidFill>
                  <a:srgbClr val="C00000"/>
                </a:solidFill>
              </a:rPr>
              <a:t> and M. </a:t>
            </a:r>
            <a:r>
              <a:rPr lang="en-US" sz="1600" b="0" dirty="0" err="1">
                <a:solidFill>
                  <a:srgbClr val="C00000"/>
                </a:solidFill>
              </a:rPr>
              <a:t>Zorzi</a:t>
            </a:r>
            <a:r>
              <a:rPr lang="en-US" sz="1600" b="0" dirty="0">
                <a:solidFill>
                  <a:srgbClr val="C00000"/>
                </a:solidFill>
              </a:rPr>
              <a:t>, "On the Feasibility of Integrating </a:t>
            </a:r>
            <a:r>
              <a:rPr lang="en-US" sz="1600" b="0" dirty="0" err="1">
                <a:solidFill>
                  <a:srgbClr val="C00000"/>
                </a:solidFill>
              </a:rPr>
              <a:t>mmWave</a:t>
            </a:r>
            <a:r>
              <a:rPr lang="en-US" sz="1600" b="0" dirty="0">
                <a:solidFill>
                  <a:srgbClr val="C00000"/>
                </a:solidFill>
              </a:rPr>
              <a:t> and IEEE 802.11p for V2V Communications," 2018 IEEE 88th Vehicular Technology Conference (VTC-Fall), Chicago, IL, USA, 2018, pp. 1-7</a:t>
            </a:r>
          </a:p>
          <a:p>
            <a:pPr marL="57150" indent="0"/>
            <a:r>
              <a:rPr lang="en-US" sz="1600" b="0" dirty="0">
                <a:solidFill>
                  <a:srgbClr val="C00000"/>
                </a:solidFill>
              </a:rPr>
              <a:t>[6] R. I. Abd and K. S. Kim, "Protocol Solutions for IEEE 802.11bd by Enhancing IEEE 802.11ad to Address Common Technical Challenges Associated With </a:t>
            </a:r>
            <a:r>
              <a:rPr lang="en-US" sz="1600" b="0" dirty="0" err="1">
                <a:solidFill>
                  <a:srgbClr val="C00000"/>
                </a:solidFill>
              </a:rPr>
              <a:t>mmWave</a:t>
            </a:r>
            <a:r>
              <a:rPr lang="en-US" sz="1600" b="0" dirty="0">
                <a:solidFill>
                  <a:srgbClr val="C00000"/>
                </a:solidFill>
              </a:rPr>
              <a:t>-Based V2X," in IEEE Access, vol. 10, pp. 100646-100664, 2022</a:t>
            </a:r>
          </a:p>
          <a:p>
            <a:pPr marL="57150" indent="0"/>
            <a:endParaRPr lang="en-US" sz="1600" dirty="0">
              <a:solidFill>
                <a:srgbClr val="C00000"/>
              </a:solidFill>
            </a:endParaRPr>
          </a:p>
          <a:p>
            <a:pPr marL="57150" indent="0"/>
            <a:endParaRPr lang="en-US" sz="1600" dirty="0">
              <a:solidFill>
                <a:srgbClr val="C00000"/>
              </a:solidFill>
            </a:endParaRPr>
          </a:p>
          <a:p>
            <a:pPr marL="400050">
              <a:buFont typeface="Arial" panose="020B0604020202090204" pitchFamily="34" charset="0"/>
              <a:buChar char="•"/>
            </a:pPr>
            <a:endParaRPr lang="en-US" sz="2000" dirty="0">
              <a:solidFill>
                <a:srgbClr val="C00000"/>
              </a:solidFill>
            </a:endParaRPr>
          </a:p>
          <a:p>
            <a:pPr marL="400050">
              <a:buFont typeface="Arial" panose="020B0604020202090204" pitchFamily="34" charset="0"/>
              <a:buChar char="•"/>
            </a:pPr>
            <a:endParaRPr lang="en-US" sz="2000" dirty="0">
              <a:solidFill>
                <a:srgbClr val="C00000"/>
              </a:solidFill>
            </a:endParaRPr>
          </a:p>
          <a:p>
            <a:pPr marL="400050">
              <a:buFont typeface="Arial" panose="020B0604020202090204" pitchFamily="34" charset="0"/>
              <a:buChar char="•"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440F5867-744E-4AA6-B0ED-4C44D2DFBB7B}" type="slidenum">
              <a:rPr lang="en-GB" smtClean="0"/>
              <a:t>28</a:t>
            </a:fld>
            <a:endParaRPr lang="en-GB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2CF29-D2B2-9BE6-947A-C649DC0A6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0D845-471B-6A27-4E24-10D681DF7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58806-840A-1B75-58DE-B088B21FA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/>
            <a:r>
              <a:rPr lang="en-US" sz="1600" b="0" dirty="0">
                <a:solidFill>
                  <a:srgbClr val="C00000"/>
                </a:solidFill>
              </a:rPr>
              <a:t>[7] Y. Cao, X. He, C. Yu and C. Yin, "Reliability and Latency of </a:t>
            </a:r>
            <a:r>
              <a:rPr lang="en-US" sz="1600" b="0" dirty="0" err="1">
                <a:solidFill>
                  <a:srgbClr val="C00000"/>
                </a:solidFill>
              </a:rPr>
              <a:t>MmWave</a:t>
            </a:r>
            <a:r>
              <a:rPr lang="en-US" sz="1600" b="0" dirty="0">
                <a:solidFill>
                  <a:srgbClr val="C00000"/>
                </a:solidFill>
              </a:rPr>
              <a:t> Communications Based on Blockage Avoidance in Internet of Vehicles," 2021 13th International Conference on Wireless Communications and Signal Processing (WCSP), Changsha, China, 2021, pp. 1-5</a:t>
            </a:r>
            <a:endParaRPr lang="en-US" sz="1600" dirty="0">
              <a:solidFill>
                <a:srgbClr val="C00000"/>
              </a:solidFill>
            </a:endParaRPr>
          </a:p>
          <a:p>
            <a:pPr marL="57150" indent="0"/>
            <a:r>
              <a:rPr lang="en-US" sz="1600" b="0" dirty="0">
                <a:solidFill>
                  <a:srgbClr val="C00000"/>
                </a:solidFill>
              </a:rPr>
              <a:t>[8] CAR 2 CAR Communication Consortium. “Next Generation V2X –IEEE 802.11bd as fully backward compatible evolution of IEEE 802.11p,” February 2023. [https://www.car-2-car.org/documents/general-documents ]</a:t>
            </a:r>
          </a:p>
          <a:p>
            <a:pPr marL="57150" indent="0"/>
            <a:r>
              <a:rPr lang="en-US" sz="1600" b="0" dirty="0">
                <a:solidFill>
                  <a:srgbClr val="C00000"/>
                </a:solidFill>
              </a:rPr>
              <a:t>[9] P. </a:t>
            </a:r>
            <a:r>
              <a:rPr lang="en-US" sz="1600" b="0" dirty="0" err="1">
                <a:solidFill>
                  <a:srgbClr val="C00000"/>
                </a:solidFill>
              </a:rPr>
              <a:t>Popovski</a:t>
            </a:r>
            <a:r>
              <a:rPr lang="en-US" sz="1600" b="0" dirty="0">
                <a:solidFill>
                  <a:srgbClr val="C00000"/>
                </a:solidFill>
              </a:rPr>
              <a:t> et al., "Wireless Access in Ultra-Reliable Low-Latency Communication (URLLC)," in IEEE Transactions on Communications, vol. 67, no. 8, pp. 5783-5801, Aug. 2019</a:t>
            </a:r>
          </a:p>
          <a:p>
            <a:pPr marL="57150" indent="0"/>
            <a:endParaRPr lang="en-US" sz="1600" b="0" dirty="0">
              <a:solidFill>
                <a:srgbClr val="C00000"/>
              </a:solidFill>
            </a:endParaRPr>
          </a:p>
          <a:p>
            <a:pPr marL="57150" indent="0"/>
            <a:endParaRPr lang="en-US" sz="1600" b="0" dirty="0">
              <a:solidFill>
                <a:srgbClr val="C00000"/>
              </a:solidFill>
            </a:endParaRPr>
          </a:p>
          <a:p>
            <a:pPr marL="400050">
              <a:buFont typeface="Arial" panose="020B0604020202090204" pitchFamily="34" charset="0"/>
              <a:buChar char="•"/>
            </a:pPr>
            <a:endParaRPr lang="en-US" sz="2000" dirty="0">
              <a:solidFill>
                <a:srgbClr val="C00000"/>
              </a:solidFill>
            </a:endParaRPr>
          </a:p>
          <a:p>
            <a:pPr marL="400050">
              <a:buFont typeface="Arial" panose="020B0604020202090204" pitchFamily="34" charset="0"/>
              <a:buChar char="•"/>
            </a:pPr>
            <a:endParaRPr lang="en-US" sz="2000" dirty="0">
              <a:solidFill>
                <a:srgbClr val="C00000"/>
              </a:solidFill>
            </a:endParaRPr>
          </a:p>
          <a:p>
            <a:pPr marL="400050">
              <a:buFont typeface="Arial" panose="020B0604020202090204" pitchFamily="34" charset="0"/>
              <a:buChar char="•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8AE2C-5383-4140-7A81-305223D3DE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440F5867-744E-4AA6-B0ED-4C44D2DFBB7B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0831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52258-F5AF-23AD-6F5F-D17D95044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2B2EFB-1DE2-B58B-E6D7-370E6D56F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SLB Specs</a:t>
            </a:r>
            <a:endParaRPr lang="zh-CN" alt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B21439F-83D6-37C4-0177-F06655FBBD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2434534"/>
              </p:ext>
            </p:extLst>
          </p:nvPr>
        </p:nvGraphicFramePr>
        <p:xfrm>
          <a:off x="723900" y="1684973"/>
          <a:ext cx="7770812" cy="496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7682">
                  <a:extLst>
                    <a:ext uri="{9D8B030D-6E8A-4147-A177-3AD203B41FA5}">
                      <a16:colId xmlns:a16="http://schemas.microsoft.com/office/drawing/2014/main" val="811616545"/>
                    </a:ext>
                  </a:extLst>
                </a:gridCol>
                <a:gridCol w="4313130">
                  <a:extLst>
                    <a:ext uri="{9D8B030D-6E8A-4147-A177-3AD203B41FA5}">
                      <a16:colId xmlns:a16="http://schemas.microsoft.com/office/drawing/2014/main" val="3524379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  <a:latin typeface="Times New Roman" panose="02020603050405020304" pitchFamily="18" charset="0"/>
                        </a:rPr>
                        <a:t>Parameters </a:t>
                      </a:r>
                      <a:endParaRPr lang="en-US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  <a:latin typeface="Times New Roman" panose="02020603050405020304" pitchFamily="18" charset="0"/>
                        </a:rPr>
                        <a:t>Specification value </a:t>
                      </a:r>
                      <a:endParaRPr lang="en-US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111776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Times New Roman" panose="02020603050405020304" pitchFamily="18" charset="0"/>
                        </a:rPr>
                        <a:t>Working bandwidth </a:t>
                      </a: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Times New Roman" panose="02020603050405020304" pitchFamily="18" charset="0"/>
                        </a:rPr>
                        <a:t>20/40/60/80/100/160/320MHz </a:t>
                      </a: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1401911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Times New Roman" panose="02020603050405020304" pitchFamily="18" charset="0"/>
                        </a:rPr>
                        <a:t>Multi-access mode </a:t>
                      </a: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Times New Roman" panose="02020603050405020304" pitchFamily="18" charset="0"/>
                        </a:rPr>
                        <a:t>OFDMA </a:t>
                      </a: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1396864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Times New Roman" panose="02020603050405020304" pitchFamily="18" charset="0"/>
                        </a:rPr>
                        <a:t>Duplex mode </a:t>
                      </a: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Times New Roman" panose="02020603050405020304" pitchFamily="18" charset="0"/>
                        </a:rPr>
                        <a:t>TDD </a:t>
                      </a: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937360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Times New Roman" panose="02020603050405020304" pitchFamily="18" charset="0"/>
                        </a:rPr>
                        <a:t>Radio frame configuration </a:t>
                      </a: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Times New Roman" panose="02020603050405020304" pitchFamily="18" charset="0"/>
                        </a:rPr>
                        <a:t>Normal CP: 14 </a:t>
                      </a:r>
                    </a:p>
                    <a:p>
                      <a:r>
                        <a:rPr lang="en-US">
                          <a:effectLst/>
                          <a:latin typeface="Times New Roman" panose="02020603050405020304" pitchFamily="18" charset="0"/>
                        </a:rPr>
                        <a:t>Extended CP: 12 </a:t>
                      </a: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2811919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Times New Roman" panose="02020603050405020304" pitchFamily="18" charset="0"/>
                        </a:rPr>
                        <a:t>Number of spatial multiplexed data streams </a:t>
                      </a: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Times New Roman" panose="02020603050405020304" pitchFamily="18" charset="0"/>
                        </a:rPr>
                        <a:t>G node is in support of the transmission of maximum 8 streams. </a:t>
                      </a:r>
                    </a:p>
                    <a:p>
                      <a:r>
                        <a:rPr lang="en-US">
                          <a:effectLst/>
                          <a:latin typeface="Times New Roman" panose="02020603050405020304" pitchFamily="18" charset="0"/>
                        </a:rPr>
                        <a:t>T node is in support of the transmission of maximum 4 streams. </a:t>
                      </a: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937865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Times New Roman" panose="02020603050405020304" pitchFamily="18" charset="0"/>
                        </a:rPr>
                        <a:t>Modulation scheme </a:t>
                      </a: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Times New Roman" panose="02020603050405020304" pitchFamily="18" charset="0"/>
                        </a:rPr>
                        <a:t>QPSK/16QAM/64QAM/256QAM/1024QAM </a:t>
                      </a: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1473531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Times New Roman" panose="02020603050405020304" pitchFamily="18" charset="0"/>
                        </a:rPr>
                        <a:t>Channel coding </a:t>
                      </a: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Times New Roman" panose="02020603050405020304" pitchFamily="18" charset="0"/>
                        </a:rPr>
                        <a:t>Polar/RS </a:t>
                      </a: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3420293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Times New Roman" panose="02020603050405020304" pitchFamily="18" charset="0"/>
                        </a:rPr>
                        <a:t>Length of physical frame </a:t>
                      </a: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el-GR">
                          <a:effectLst/>
                          <a:latin typeface="Times New Roman" panose="02020603050405020304" pitchFamily="18" charset="0"/>
                        </a:rPr>
                        <a:t>20.833μ</a:t>
                      </a:r>
                      <a:r>
                        <a:rPr lang="en-US">
                          <a:effectLst/>
                          <a:latin typeface="Times New Roman" panose="02020603050405020304" pitchFamily="18" charset="0"/>
                        </a:rPr>
                        <a:t>s </a:t>
                      </a: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1216263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Times New Roman" panose="02020603050405020304" pitchFamily="18" charset="0"/>
                        </a:rPr>
                        <a:t>Retransmission mode </a:t>
                      </a: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Times New Roman" panose="02020603050405020304" pitchFamily="18" charset="0"/>
                        </a:rPr>
                        <a:t>HARQ at the physical layer, ARQ at the link layer </a:t>
                      </a: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2789715961"/>
                  </a:ext>
                </a:extLst>
              </a:tr>
            </a:tbl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E28CDF-0589-54C8-426B-F8FC39DC85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440F5867-744E-4AA6-B0ED-4C44D2DFBB7B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5253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E744F-D440-D672-25B1-7AC34CB9D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895F5E-E8D4-79B9-C57F-669B7AFDC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SLB Applications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189A67-8ECD-158C-1001-8D3F4CADCD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440F5867-744E-4AA6-B0ED-4C44D2DFBB7B}" type="slidenum">
              <a:rPr lang="en-GB" smtClean="0"/>
              <a:t>4</a:t>
            </a:fld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5BE0BC-F00B-C34D-C9E8-3741E178E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>
              <a:buFont typeface="Wingdings" pitchFamily="2" charset="2"/>
              <a:buChar char="ü"/>
            </a:pPr>
            <a:r>
              <a:rPr lang="en-US" b="0" dirty="0">
                <a:solidFill>
                  <a:schemeClr val="bg1"/>
                </a:solidFill>
              </a:rPr>
              <a:t>Smart cars</a:t>
            </a:r>
          </a:p>
          <a:p>
            <a:pPr marL="400050">
              <a:buFont typeface="Wingdings" pitchFamily="2" charset="2"/>
              <a:buChar char="ü"/>
            </a:pPr>
            <a:r>
              <a:rPr lang="en-US" b="0" dirty="0">
                <a:solidFill>
                  <a:schemeClr val="bg1"/>
                </a:solidFill>
              </a:rPr>
              <a:t>Intelligent manufacturing</a:t>
            </a:r>
          </a:p>
          <a:p>
            <a:pPr marL="400050">
              <a:buFont typeface="Wingdings" pitchFamily="2" charset="2"/>
              <a:buChar char="ü"/>
            </a:pPr>
            <a:r>
              <a:rPr lang="en-US" b="0" dirty="0">
                <a:solidFill>
                  <a:schemeClr val="bg1"/>
                </a:solidFill>
              </a:rPr>
              <a:t>Smart terminals</a:t>
            </a:r>
          </a:p>
          <a:p>
            <a:pPr marL="400050">
              <a:buFont typeface="Wingdings" pitchFamily="2" charset="2"/>
              <a:buChar char="ü"/>
            </a:pPr>
            <a:r>
              <a:rPr lang="en-US" b="0" dirty="0">
                <a:solidFill>
                  <a:schemeClr val="bg1"/>
                </a:solidFill>
              </a:rPr>
              <a:t>Smart homes</a:t>
            </a:r>
          </a:p>
        </p:txBody>
      </p:sp>
      <p:pic>
        <p:nvPicPr>
          <p:cNvPr id="8" name="Picture 7" descr="A group of robotic arms working on a conveyor belt&#10;&#10;Description automatically generated">
            <a:extLst>
              <a:ext uri="{FF2B5EF4-FFF2-40B4-BE49-F238E27FC236}">
                <a16:creationId xmlns:a16="http://schemas.microsoft.com/office/drawing/2014/main" id="{CF8C10A2-5E96-AE47-BE4F-F5F6D2649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943" y="4155905"/>
            <a:ext cx="2250335" cy="2250335"/>
          </a:xfrm>
          <a:prstGeom prst="rect">
            <a:avLst/>
          </a:prstGeom>
        </p:spPr>
      </p:pic>
      <p:pic>
        <p:nvPicPr>
          <p:cNvPr id="10" name="Picture 9" descr="The inside of a car with a digital device&#10;&#10;Description automatically generated">
            <a:extLst>
              <a:ext uri="{FF2B5EF4-FFF2-40B4-BE49-F238E27FC236}">
                <a16:creationId xmlns:a16="http://schemas.microsoft.com/office/drawing/2014/main" id="{45331377-8048-FE0C-53D1-613B9E494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09" y="4155905"/>
            <a:ext cx="2250334" cy="2250334"/>
          </a:xfrm>
          <a:prstGeom prst="rect">
            <a:avLst/>
          </a:prstGeom>
        </p:spPr>
      </p:pic>
      <p:pic>
        <p:nvPicPr>
          <p:cNvPr id="12" name="Picture 11" descr="A room with a television and a tv&#10;&#10;Description automatically generated with medium confidence">
            <a:extLst>
              <a:ext uri="{FF2B5EF4-FFF2-40B4-BE49-F238E27FC236}">
                <a16:creationId xmlns:a16="http://schemas.microsoft.com/office/drawing/2014/main" id="{500E8AA0-79E1-B49E-4D7A-DDA2552F80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778" y="4173623"/>
            <a:ext cx="2250335" cy="225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48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6EAD0-4214-4447-BE0C-0BC9FAC19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Latency Definition </a:t>
            </a:r>
            <a:endParaRPr lang="el-GR" sz="3600" dirty="0">
              <a:solidFill>
                <a:schemeClr val="bg1"/>
              </a:solidFill>
            </a:endParaRPr>
          </a:p>
        </p:txBody>
      </p:sp>
      <p:graphicFrame>
        <p:nvGraphicFramePr>
          <p:cNvPr id="4" name="Διάγραμμα 3">
            <a:extLst>
              <a:ext uri="{FF2B5EF4-FFF2-40B4-BE49-F238E27FC236}">
                <a16:creationId xmlns:a16="http://schemas.microsoft.com/office/drawing/2014/main" id="{26BD6D8D-FE95-1F39-60A4-BD5B48A686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0439916"/>
              </p:ext>
            </p:extLst>
          </p:nvPr>
        </p:nvGraphicFramePr>
        <p:xfrm>
          <a:off x="1523206" y="2021681"/>
          <a:ext cx="6096000" cy="4334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0319441A-FC5A-F611-E153-1D2BBAE8F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SparkLink Summit 2022, Shenzhen, China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196945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Physical Layer Latency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000" dirty="0">
                    <a:latin typeface="+mj-lt"/>
                  </a:rPr>
                  <a:t>Physical layer latency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sub>
                    </m:sSub>
                  </m:oMath>
                </a14:m>
                <a:r>
                  <a:rPr lang="en-US" sz="2000" dirty="0">
                    <a:latin typeface="+mj-lt"/>
                  </a:rPr>
                  <a:t> can be divided into the following five components: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sub>
                    </m:sSub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 err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000" b="1" i="1" dirty="0" err="1" smtClean="0">
                            <a:latin typeface="Cambria Math" panose="02040503050406030204" pitchFamily="18" charset="0"/>
                          </a:rPr>
                          <m:t>𝒕𝒕𝒕</m:t>
                        </m:r>
                      </m:sub>
                    </m:sSub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 err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000" b="1" i="1" dirty="0" err="1" smtClean="0">
                            <a:latin typeface="Cambria Math" panose="02040503050406030204" pitchFamily="18" charset="0"/>
                          </a:rPr>
                          <m:t>𝒑𝒓𝒐𝒑</m:t>
                        </m:r>
                      </m:sub>
                    </m:sSub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 err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000" b="1" i="1" dirty="0" err="1" smtClean="0">
                            <a:latin typeface="Cambria Math" panose="02040503050406030204" pitchFamily="18" charset="0"/>
                          </a:rPr>
                          <m:t>𝒑𝒓𝒐𝒄</m:t>
                        </m:r>
                      </m:sub>
                    </m:sSub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 err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000" b="1" i="1" dirty="0" err="1" smtClean="0">
                            <a:latin typeface="Cambria Math" panose="02040503050406030204" pitchFamily="18" charset="0"/>
                          </a:rPr>
                          <m:t>𝒓𝒆𝒕𝒙</m:t>
                        </m:r>
                      </m:sub>
                    </m:sSub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 err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000" b="1" i="1" dirty="0" err="1" smtClean="0">
                            <a:latin typeface="Cambria Math" panose="02040503050406030204" pitchFamily="18" charset="0"/>
                          </a:rPr>
                          <m:t>𝒔𝒊𝒈</m:t>
                        </m:r>
                      </m:sub>
                    </m:sSub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sz="2000" b="1" dirty="0">
                  <a:latin typeface="+mj-lt"/>
                </a:endParaRPr>
              </a:p>
              <a:p>
                <a:pPr lvl="1"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:r>
                  <a:rPr lang="en-US" sz="1600" b="1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dirty="0" err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1400" b="1" i="1" dirty="0" err="1" smtClean="0">
                            <a:latin typeface="Cambria Math" panose="02040503050406030204" pitchFamily="18" charset="0"/>
                          </a:rPr>
                          <m:t>𝒕𝒕𝒕</m:t>
                        </m:r>
                      </m:sub>
                    </m:sSub>
                  </m:oMath>
                </a14:m>
                <a:r>
                  <a:rPr lang="en-US" sz="1400" dirty="0">
                    <a:latin typeface="+mj-lt"/>
                  </a:rPr>
                  <a:t> is the time-to-transmit latency, which corresponds to the time to transmit a packet</a:t>
                </a:r>
              </a:p>
              <a:p>
                <a:pPr lvl="1"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dirty="0" err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1400" b="1" i="1" dirty="0" err="1" smtClean="0">
                            <a:latin typeface="Cambria Math" panose="02040503050406030204" pitchFamily="18" charset="0"/>
                          </a:rPr>
                          <m:t>𝒑𝒓𝒐𝒑</m:t>
                        </m:r>
                      </m:sub>
                    </m:sSub>
                  </m:oMath>
                </a14:m>
                <a:r>
                  <a:rPr lang="en-US" sz="1400" dirty="0">
                    <a:latin typeface="+mj-lt"/>
                  </a:rPr>
                  <a:t> is the signal propagation time from the transmitter to the receiver</a:t>
                </a:r>
              </a:p>
              <a:p>
                <a:pPr lvl="1"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𝒑𝒓𝒐𝒄</m:t>
                        </m:r>
                      </m:sub>
                    </m:sSub>
                  </m:oMath>
                </a14:m>
                <a:r>
                  <a:rPr lang="en-US" sz="1400" dirty="0">
                    <a:latin typeface="+mj-lt"/>
                  </a:rPr>
                  <a:t> is the time to perform the encoding and decoding, and also the channel estimation in the      initial transmission </a:t>
                </a:r>
              </a:p>
              <a:p>
                <a:pPr lvl="1"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𝒓𝒆𝒕𝒙</m:t>
                        </m:r>
                      </m:sub>
                    </m:sSub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>
                    <a:latin typeface="+mj-lt"/>
                  </a:rPr>
                  <a:t>is the time taken by retransmission</a:t>
                </a:r>
              </a:p>
              <a:p>
                <a:pPr lvl="1"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dirty="0" err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1400" b="1" i="1" dirty="0" err="1" smtClean="0">
                            <a:latin typeface="Cambria Math" panose="02040503050406030204" pitchFamily="18" charset="0"/>
                          </a:rPr>
                          <m:t>𝒔𝒊𝒈</m:t>
                        </m:r>
                      </m:sub>
                    </m:sSub>
                  </m:oMath>
                </a14:m>
                <a:r>
                  <a:rPr lang="en-US" sz="1400" dirty="0">
                    <a:latin typeface="+mj-lt"/>
                  </a:rPr>
                  <a:t> is the pre-processing time for the signaling exchange such as connection request, scheduling grant, channel training and feedback, and queuing delay</a:t>
                </a:r>
                <a:endParaRPr lang="el-GR" sz="1400" dirty="0">
                  <a:latin typeface="+mj-lt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80" t="-923" r="-2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GB" dirty="0"/>
              <a:t>Slide </a:t>
            </a:r>
            <a:fld id="{440F5867-744E-4AA6-B0ED-4C44D2DFBB7B}" type="slidenum">
              <a:rPr lang="en-GB" smtClean="0"/>
              <a:t>6</a:t>
            </a:fld>
            <a:endParaRPr lang="en-GB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06F07-0156-81E1-FE09-DCDF5D9B0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4D5CCC-EB53-D5C4-F66B-3528A0435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SLB Latency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652E01-B7C4-0AA2-E0F6-90B992ADE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Ultra-Low Latency (Air Interface) </a:t>
            </a:r>
            <a:r>
              <a:rPr lang="en-US" altLang="zh-CN" b="0" dirty="0"/>
              <a:t>&lt; 20.833</a:t>
            </a:r>
            <a:r>
              <a:rPr lang="el-GR" altLang="zh-CN" b="0" dirty="0"/>
              <a:t>μ</a:t>
            </a:r>
            <a:r>
              <a:rPr lang="en-US" altLang="zh-CN" b="0" dirty="0"/>
              <a:t>s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altLang="zh-CN" dirty="0"/>
              <a:t>CP-OFDM waveform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altLang="zh-CN" dirty="0"/>
              <a:t>Ultra-short frame structure and a flexible scheduling scheme of time domain resources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60ED0B-71F4-EBCF-EEF6-75036E7BB4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GB" dirty="0"/>
              <a:t>Slide </a:t>
            </a:r>
            <a:fld id="{440F5867-744E-4AA6-B0ED-4C44D2DFBB7B}" type="slidenum">
              <a:rPr lang="en-GB" smtClean="0"/>
              <a:t>7</a:t>
            </a:fld>
            <a:endParaRPr lang="en-GB" dirty="0"/>
          </a:p>
        </p:txBody>
      </p:sp>
      <p:pic>
        <p:nvPicPr>
          <p:cNvPr id="5" name="Picture 4" descr="Inside a car with a steering wheel and a dashboard&#10;&#10;Description automatically generated">
            <a:extLst>
              <a:ext uri="{FF2B5EF4-FFF2-40B4-BE49-F238E27FC236}">
                <a16:creationId xmlns:a16="http://schemas.microsoft.com/office/drawing/2014/main" id="{889F0B28-221A-C208-A93D-A6F2D373B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68" y="4155194"/>
            <a:ext cx="2212076" cy="2212076"/>
          </a:xfrm>
          <a:prstGeom prst="rect">
            <a:avLst/>
          </a:prstGeom>
        </p:spPr>
      </p:pic>
      <p:pic>
        <p:nvPicPr>
          <p:cNvPr id="6" name="Picture 5" descr="A house with many devices&#10;&#10;Description automatically generated with medium confidence">
            <a:extLst>
              <a:ext uri="{FF2B5EF4-FFF2-40B4-BE49-F238E27FC236}">
                <a16:creationId xmlns:a16="http://schemas.microsoft.com/office/drawing/2014/main" id="{8C3519F3-5B3A-BC3D-0175-5B399894B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537" y="4211270"/>
            <a:ext cx="2212076" cy="22120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E0C397-F596-A812-B8E5-46CC6E813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588922"/>
            <a:ext cx="2526205" cy="134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961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5370B-5936-E6EF-81A1-9B7E279B6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2B20F3-68A4-1EF1-56F1-24CE360A3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SLB Latency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910E3B-0F0B-9FBD-9059-9C061AA89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>
              <a:buFont typeface="Arial" panose="020B0604020202020204" pitchFamily="34" charset="0"/>
              <a:buChar char="•"/>
            </a:pPr>
            <a:r>
              <a:rPr lang="en-US" altLang="zh-CN" dirty="0"/>
              <a:t>Ultra-short frame structure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altLang="zh-CN" dirty="0"/>
              <a:t>Overhead constrain frame length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altLang="zh-CN" dirty="0"/>
              <a:t>Even worse in TDD scheme adopted by SBL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altLang="zh-CN" dirty="0"/>
              <a:t>Frame structure length: 20.833</a:t>
            </a:r>
            <a:r>
              <a:rPr lang="el-GR" altLang="zh-CN" dirty="0"/>
              <a:t>μ</a:t>
            </a:r>
            <a:r>
              <a:rPr lang="en-US" altLang="zh-CN" dirty="0"/>
              <a:t>s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altLang="zh-CN" b="0" dirty="0"/>
              <a:t>SLB designs a frame structure with 48 frames in one </a:t>
            </a:r>
            <a:r>
              <a:rPr lang="en-US" altLang="zh-CN" b="0" dirty="0" err="1"/>
              <a:t>superframe</a:t>
            </a:r>
            <a:r>
              <a:rPr lang="en-US" altLang="zh-CN" b="0" dirty="0"/>
              <a:t> equal to 1ms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0E673A-9F33-27E0-76D0-2B923BAD8C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440F5867-744E-4AA6-B0ED-4C44D2DFBB7B}" type="slidenum">
              <a:rPr lang="en-GB" smtClean="0"/>
              <a:t>8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37FD40-2788-F21E-04EE-442E81C53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283" y="4826289"/>
            <a:ext cx="7772400" cy="739732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144AB8CF-C090-A923-421F-ACBDDD3E9C65}"/>
              </a:ext>
            </a:extLst>
          </p:cNvPr>
          <p:cNvSpPr/>
          <p:nvPr/>
        </p:nvSpPr>
        <p:spPr bwMode="auto">
          <a:xfrm rot="16200000">
            <a:off x="1636161" y="4890797"/>
            <a:ext cx="321068" cy="1810822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449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503050405090304" pitchFamily="16" charset="0"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503050405090304" pitchFamily="16" charset="0"/>
              <a:ea typeface="MS Gothic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57452D-D11C-A52D-8D0D-15F8B4A5BA32}"/>
              </a:ext>
            </a:extLst>
          </p:cNvPr>
          <p:cNvSpPr txBox="1"/>
          <p:nvPr/>
        </p:nvSpPr>
        <p:spPr>
          <a:xfrm>
            <a:off x="934988" y="5925863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Radio Frame #01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AEDADFF3-43FA-1EE8-08D2-025A11777C51}"/>
              </a:ext>
            </a:extLst>
          </p:cNvPr>
          <p:cNvSpPr/>
          <p:nvPr/>
        </p:nvSpPr>
        <p:spPr bwMode="auto">
          <a:xfrm rot="16200000">
            <a:off x="3442702" y="4889087"/>
            <a:ext cx="321068" cy="1810822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449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503050405090304" pitchFamily="16" charset="0"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503050405090304" pitchFamily="16" charset="0"/>
              <a:ea typeface="MS Gothic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FCB6EB-5804-8790-4A4D-2898B46E155A}"/>
              </a:ext>
            </a:extLst>
          </p:cNvPr>
          <p:cNvSpPr txBox="1"/>
          <p:nvPr/>
        </p:nvSpPr>
        <p:spPr>
          <a:xfrm>
            <a:off x="2741529" y="5924153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Radio Frame #02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BE1586CF-E3F9-A3A9-2048-7E51F3BF8514}"/>
              </a:ext>
            </a:extLst>
          </p:cNvPr>
          <p:cNvSpPr/>
          <p:nvPr/>
        </p:nvSpPr>
        <p:spPr bwMode="auto">
          <a:xfrm rot="16200000">
            <a:off x="5764659" y="4864258"/>
            <a:ext cx="321068" cy="1810822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449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503050405090304" pitchFamily="16" charset="0"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503050405090304" pitchFamily="16" charset="0"/>
              <a:ea typeface="MS Gothic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1CDFAB-2F07-6BFA-DDEE-B0B6B17B1A3C}"/>
              </a:ext>
            </a:extLst>
          </p:cNvPr>
          <p:cNvSpPr txBox="1"/>
          <p:nvPr/>
        </p:nvSpPr>
        <p:spPr>
          <a:xfrm>
            <a:off x="5063486" y="5899324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Radio Frame #46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8D55513F-05CF-0507-F5B0-DC010FDC07F0}"/>
              </a:ext>
            </a:extLst>
          </p:cNvPr>
          <p:cNvSpPr/>
          <p:nvPr/>
        </p:nvSpPr>
        <p:spPr bwMode="auto">
          <a:xfrm rot="16200000">
            <a:off x="7593557" y="4843709"/>
            <a:ext cx="321068" cy="1810822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449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503050405090304" pitchFamily="16" charset="0"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503050405090304" pitchFamily="16" charset="0"/>
              <a:ea typeface="MS Gothic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B9ECEA-F96A-5D73-CC9A-1DFCDFB86D06}"/>
              </a:ext>
            </a:extLst>
          </p:cNvPr>
          <p:cNvSpPr txBox="1"/>
          <p:nvPr/>
        </p:nvSpPr>
        <p:spPr>
          <a:xfrm>
            <a:off x="6892384" y="5878775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Radio Frame #47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185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CB01B-F8AD-8C5B-88F1-2923D658A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C39F00-E617-FCD8-B34C-834B0283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SLB Latency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008A29-7709-9668-A8C5-C1FF582E4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>
              <a:buFont typeface="Arial" panose="020B0604020202020204" pitchFamily="34" charset="0"/>
              <a:buChar char="•"/>
            </a:pPr>
            <a:r>
              <a:rPr lang="en-US" altLang="zh-CN" dirty="0"/>
              <a:t>Flexible scheduling scheme of time-domain resource</a:t>
            </a:r>
          </a:p>
          <a:p>
            <a:pPr marL="857250" lvl="1" indent="-342900">
              <a:buFont typeface="Wingdings" pitchFamily="2" charset="2"/>
              <a:buChar char="Ø"/>
            </a:pPr>
            <a:r>
              <a:rPr lang="en-US" altLang="zh-CN" dirty="0"/>
              <a:t>Scheduling scheme of time-domain resources that corresponds to different sizes of packets.</a:t>
            </a:r>
          </a:p>
          <a:p>
            <a:pPr marL="857250" lvl="1" indent="-342900">
              <a:buFont typeface="Wingdings" pitchFamily="2" charset="2"/>
              <a:buChar char="Ø"/>
            </a:pPr>
            <a:r>
              <a:rPr lang="en-US" altLang="zh-CN" dirty="0"/>
              <a:t>Minimum scheduling units for small packets (1 frame, 20.833 </a:t>
            </a:r>
            <a:r>
              <a:rPr lang="en-US" altLang="zh-CN" dirty="0" err="1"/>
              <a:t>ms</a:t>
            </a:r>
            <a:r>
              <a:rPr lang="en-US" altLang="zh-CN" dirty="0"/>
              <a:t>) and large packets (6 frames, 125 </a:t>
            </a:r>
            <a:r>
              <a:rPr lang="en-US" altLang="zh-CN" dirty="0" err="1"/>
              <a:t>ms</a:t>
            </a:r>
            <a:r>
              <a:rPr lang="en-US" altLang="zh-CN" dirty="0"/>
              <a:t>)</a:t>
            </a:r>
          </a:p>
          <a:p>
            <a:pPr marL="857250" lvl="1" indent="-342900">
              <a:buFont typeface="Wingdings" pitchFamily="2" charset="2"/>
              <a:buChar char="Ø"/>
            </a:pPr>
            <a:r>
              <a:rPr lang="en-US" altLang="zh-CN" dirty="0"/>
              <a:t>The transmission period of large packets is a multiple of the minimum scheduling units, which can be equal to 6, 12, ., 48 frames.</a:t>
            </a:r>
          </a:p>
          <a:p>
            <a:pPr marL="857250" lvl="1" indent="-342900">
              <a:buFont typeface="Wingdings" pitchFamily="2" charset="2"/>
              <a:buChar char="Ø"/>
            </a:pPr>
            <a:endParaRPr lang="en-US" altLang="zh-CN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2209C7-6AB3-C7F6-C34C-7B30B6CD38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440F5867-744E-4AA6-B0ED-4C44D2DFBB7B}" type="slidenum">
              <a:rPr lang="en-GB" smtClean="0"/>
              <a:t>9</a:t>
            </a:fld>
            <a:endParaRPr lang="en-GB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3BED6D83-B96E-88F2-4E99-46BE3DB12632}"/>
              </a:ext>
            </a:extLst>
          </p:cNvPr>
          <p:cNvSpPr/>
          <p:nvPr/>
        </p:nvSpPr>
        <p:spPr bwMode="auto">
          <a:xfrm rot="16200000">
            <a:off x="1636161" y="5055181"/>
            <a:ext cx="321068" cy="1810822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449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503050405090304" pitchFamily="16" charset="0"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503050405090304" pitchFamily="16" charset="0"/>
              <a:ea typeface="MS Gothic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EFA140-D3D3-9A3F-795D-A6FFA5EA211A}"/>
              </a:ext>
            </a:extLst>
          </p:cNvPr>
          <p:cNvSpPr txBox="1"/>
          <p:nvPr/>
        </p:nvSpPr>
        <p:spPr>
          <a:xfrm>
            <a:off x="934988" y="6090247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Radio Frame #01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E35553CA-63E7-A578-98D4-187450E4CFCC}"/>
              </a:ext>
            </a:extLst>
          </p:cNvPr>
          <p:cNvSpPr/>
          <p:nvPr/>
        </p:nvSpPr>
        <p:spPr bwMode="auto">
          <a:xfrm rot="16200000">
            <a:off x="3442702" y="5053471"/>
            <a:ext cx="321068" cy="1810822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449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503050405090304" pitchFamily="16" charset="0"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503050405090304" pitchFamily="16" charset="0"/>
              <a:ea typeface="MS Gothic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F63793-0AC1-6670-7C11-AAF5FAC3CB07}"/>
              </a:ext>
            </a:extLst>
          </p:cNvPr>
          <p:cNvSpPr txBox="1"/>
          <p:nvPr/>
        </p:nvSpPr>
        <p:spPr>
          <a:xfrm>
            <a:off x="2741529" y="6088537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Radio Frame #02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4FFF36DF-963A-D475-A6B6-EE386F8CF95D}"/>
              </a:ext>
            </a:extLst>
          </p:cNvPr>
          <p:cNvSpPr/>
          <p:nvPr/>
        </p:nvSpPr>
        <p:spPr bwMode="auto">
          <a:xfrm rot="16200000">
            <a:off x="5764659" y="5028642"/>
            <a:ext cx="321068" cy="1810822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449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503050405090304" pitchFamily="16" charset="0"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503050405090304" pitchFamily="16" charset="0"/>
              <a:ea typeface="MS Gothic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29728D-BF8B-D8B4-CC6E-C456D13000CA}"/>
              </a:ext>
            </a:extLst>
          </p:cNvPr>
          <p:cNvSpPr txBox="1"/>
          <p:nvPr/>
        </p:nvSpPr>
        <p:spPr>
          <a:xfrm>
            <a:off x="5063486" y="6063708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Radio Frame #46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8D0F4DF3-8C00-2AB2-FA1D-DA25D85400B4}"/>
              </a:ext>
            </a:extLst>
          </p:cNvPr>
          <p:cNvSpPr/>
          <p:nvPr/>
        </p:nvSpPr>
        <p:spPr bwMode="auto">
          <a:xfrm rot="16200000">
            <a:off x="7593557" y="5008093"/>
            <a:ext cx="321068" cy="1810822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44958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503050405090304" pitchFamily="16" charset="0"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503050405090304" pitchFamily="16" charset="0"/>
              <a:ea typeface="MS Gothic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FE06A4-6242-108B-A5B7-92166850C0AA}"/>
              </a:ext>
            </a:extLst>
          </p:cNvPr>
          <p:cNvSpPr txBox="1"/>
          <p:nvPr/>
        </p:nvSpPr>
        <p:spPr>
          <a:xfrm>
            <a:off x="6892384" y="604315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Radio Frame #47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006866-2FFC-8CFF-6FEE-F3135D50C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24" y="5063349"/>
            <a:ext cx="7772400" cy="73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17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自定义 4">
      <a:dk1>
        <a:sysClr val="windowText" lastClr="000000"/>
      </a:dk1>
      <a:lt1>
        <a:srgbClr val="000000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 Theme">
      <a:majorFont>
        <a:latin typeface="Times New Roman"/>
        <a:ea typeface="MS Gothic"/>
        <a:cs typeface=""/>
      </a:majorFont>
      <a:minorFont>
        <a:latin typeface="Times New Roman"/>
        <a:ea typeface="MS 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44958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503050405090304" pitchFamily="16" charset="0"/>
          <a:buNone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503050405090304" pitchFamily="16" charset="0"/>
            <a:ea typeface="MS Gothic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44958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503050405090304" pitchFamily="16" charset="0"/>
          <a:buNone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503050405090304" pitchFamily="16" charset="0"/>
            <a:ea typeface="MS Gothic" charset="-128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tx1"/>
            </a:solidFill>
          </a:defRPr>
        </a:defPPr>
      </a:lstStyle>
    </a:tx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1496</TotalTime>
  <Words>1822</Words>
  <Application>Microsoft Macintosh PowerPoint</Application>
  <PresentationFormat>On-screen Show (4:3)</PresentationFormat>
  <Paragraphs>233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Cambria Math</vt:lpstr>
      <vt:lpstr>Times New Roman</vt:lpstr>
      <vt:lpstr>Wingdings</vt:lpstr>
      <vt:lpstr>Office Theme</vt:lpstr>
      <vt:lpstr>WI：SLB-mmW meeting 1 Latency and Reliability for SparkLink over mmWave Bands: A Physical Layer Perspective</vt:lpstr>
      <vt:lpstr>Outline</vt:lpstr>
      <vt:lpstr>SLB Specs</vt:lpstr>
      <vt:lpstr>SLB Applications</vt:lpstr>
      <vt:lpstr>Latency Definition </vt:lpstr>
      <vt:lpstr>Physical Layer Latency</vt:lpstr>
      <vt:lpstr>SLB Latency</vt:lpstr>
      <vt:lpstr>SLB Latency</vt:lpstr>
      <vt:lpstr>SLB Latency</vt:lpstr>
      <vt:lpstr>Reliability</vt:lpstr>
      <vt:lpstr>SLB Reliability</vt:lpstr>
      <vt:lpstr>Reliability SLB vs WiFi 6 [1]</vt:lpstr>
      <vt:lpstr>SLB Reliability</vt:lpstr>
      <vt:lpstr>Coupling Latency &amp; Reliability</vt:lpstr>
      <vt:lpstr>mmWave Impact on Latency &amp; Reliability</vt:lpstr>
      <vt:lpstr>mmWave Impact on Latency &amp; Reliability</vt:lpstr>
      <vt:lpstr>SLB’s Rivalries &amp; SLB Competitive Adv</vt:lpstr>
      <vt:lpstr>SLB’s vs WiFi 6 (IEEE 802.11ax)</vt:lpstr>
      <vt:lpstr>SLB’s vs WiFi 7 (IEEE 802.11be)</vt:lpstr>
      <vt:lpstr>SLB’s vs (IEEE 802.11p &amp; 802.11bd)</vt:lpstr>
      <vt:lpstr>Technical Challenges in mmWave </vt:lpstr>
      <vt:lpstr>mmWave for V2X Applications</vt:lpstr>
      <vt:lpstr>Key Challenges for SLB on mmWave-Based V2X Applications</vt:lpstr>
      <vt:lpstr>Use Cases for SLB on mmWave-Based V2X Applications</vt:lpstr>
      <vt:lpstr>My Contribution to the SparkLink over mmWave Bands Project (1)</vt:lpstr>
      <vt:lpstr>My Contribution to the SparkLink over mmWave Bands Project (2)</vt:lpstr>
      <vt:lpstr>My Contribution to the SparkLink over mmWave Bands Project (3)</vt:lpstr>
      <vt:lpstr>References</vt:lpstr>
      <vt:lpstr>References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WI：SLB-mmW meeting # Technique Contribution Title</dc:title>
  <dc:creator>Ming Gan</dc:creator>
  <cp:lastModifiedBy>TSIFTSIS THEODOROS</cp:lastModifiedBy>
  <cp:revision>62</cp:revision>
  <dcterms:created xsi:type="dcterms:W3CDTF">2024-11-15T18:27:23Z</dcterms:created>
  <dcterms:modified xsi:type="dcterms:W3CDTF">2024-11-18T23:07:53Z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60C3BE33D8182C4E8B9237677DCC15D7_42</vt:lpwstr>
  </property>
  <property fmtid="{D5CDD505-2E9C-101B-9397-08002B2CF9AE}" pid="3" name="KSOProductBuildVer">
    <vt:lpwstr>1033-6.10.1.8197</vt:lpwstr>
  </property>
</Properties>
</file>